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84" r:id="rId1"/>
  </p:sldMasterIdLst>
  <p:notesMasterIdLst>
    <p:notesMasterId r:id="rId24"/>
  </p:notesMasterIdLst>
  <p:handoutMasterIdLst>
    <p:handoutMasterId r:id="rId25"/>
  </p:handoutMasterIdLst>
  <p:sldIdLst>
    <p:sldId id="256" r:id="rId2"/>
    <p:sldId id="303" r:id="rId3"/>
    <p:sldId id="299" r:id="rId4"/>
    <p:sldId id="300" r:id="rId5"/>
    <p:sldId id="301" r:id="rId6"/>
    <p:sldId id="302" r:id="rId7"/>
    <p:sldId id="257" r:id="rId8"/>
    <p:sldId id="275" r:id="rId9"/>
    <p:sldId id="292" r:id="rId10"/>
    <p:sldId id="296" r:id="rId11"/>
    <p:sldId id="304" r:id="rId12"/>
    <p:sldId id="258" r:id="rId13"/>
    <p:sldId id="259" r:id="rId14"/>
    <p:sldId id="288" r:id="rId15"/>
    <p:sldId id="265" r:id="rId16"/>
    <p:sldId id="289" r:id="rId17"/>
    <p:sldId id="272" r:id="rId18"/>
    <p:sldId id="279" r:id="rId19"/>
    <p:sldId id="294" r:id="rId20"/>
    <p:sldId id="297" r:id="rId21"/>
    <p:sldId id="298" r:id="rId22"/>
    <p:sldId id="295" r:id="rId23"/>
  </p:sldIdLst>
  <p:sldSz cx="9144000" cy="6858000" type="screen4x3"/>
  <p:notesSz cx="9296400" cy="7010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14" autoAdjust="0"/>
    <p:restoredTop sz="93728" autoAdjust="0"/>
  </p:normalViewPr>
  <p:slideViewPr>
    <p:cSldViewPr>
      <p:cViewPr varScale="1">
        <p:scale>
          <a:sx n="108" d="100"/>
          <a:sy n="108" d="100"/>
        </p:scale>
        <p:origin x="1698"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95" d="100"/>
          <a:sy n="95" d="100"/>
        </p:scale>
        <p:origin x="1968"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4029282" cy="350760"/>
          </a:xfrm>
          <a:prstGeom prst="rect">
            <a:avLst/>
          </a:prstGeom>
        </p:spPr>
        <p:txBody>
          <a:bodyPr vert="horz" lIns="91431" tIns="45715" rIns="91431" bIns="45715" rtlCol="0"/>
          <a:lstStyle>
            <a:lvl1pPr algn="l">
              <a:defRPr sz="1200"/>
            </a:lvl1pPr>
          </a:lstStyle>
          <a:p>
            <a:endParaRPr lang="en-US"/>
          </a:p>
        </p:txBody>
      </p:sp>
      <p:sp>
        <p:nvSpPr>
          <p:cNvPr id="4" name="Footer Placeholder 3"/>
          <p:cNvSpPr>
            <a:spLocks noGrp="1"/>
          </p:cNvSpPr>
          <p:nvPr>
            <p:ph type="ftr" sz="quarter" idx="2"/>
          </p:nvPr>
        </p:nvSpPr>
        <p:spPr>
          <a:xfrm>
            <a:off x="2" y="6658443"/>
            <a:ext cx="4029282" cy="350760"/>
          </a:xfrm>
          <a:prstGeom prst="rect">
            <a:avLst/>
          </a:prstGeom>
        </p:spPr>
        <p:txBody>
          <a:bodyPr vert="horz" lIns="91431" tIns="45715" rIns="91431" bIns="45715" rtlCol="0" anchor="b"/>
          <a:lstStyle>
            <a:lvl1pPr algn="l">
              <a:defRPr sz="1200"/>
            </a:lvl1pPr>
          </a:lstStyle>
          <a:p>
            <a:endParaRPr lang="en-US"/>
          </a:p>
        </p:txBody>
      </p:sp>
      <p:sp>
        <p:nvSpPr>
          <p:cNvPr id="5" name="Slide Number Placeholder 4"/>
          <p:cNvSpPr>
            <a:spLocks noGrp="1"/>
          </p:cNvSpPr>
          <p:nvPr>
            <p:ph type="sldNum" sz="quarter" idx="3"/>
          </p:nvPr>
        </p:nvSpPr>
        <p:spPr>
          <a:xfrm>
            <a:off x="5265014" y="6658443"/>
            <a:ext cx="4029282" cy="350760"/>
          </a:xfrm>
          <a:prstGeom prst="rect">
            <a:avLst/>
          </a:prstGeom>
        </p:spPr>
        <p:txBody>
          <a:bodyPr vert="horz" lIns="91431" tIns="45715" rIns="91431" bIns="45715" rtlCol="0" anchor="b"/>
          <a:lstStyle>
            <a:lvl1pPr algn="r">
              <a:defRPr sz="1200"/>
            </a:lvl1pPr>
          </a:lstStyle>
          <a:p>
            <a:fld id="{1BC8BC13-B7E0-411E-95D3-3D2F4979FF3F}" type="slidenum">
              <a:rPr lang="en-US" smtClean="0"/>
              <a:pPr/>
              <a:t>‹#›</a:t>
            </a:fld>
            <a:endParaRPr lang="en-US"/>
          </a:p>
        </p:txBody>
      </p:sp>
    </p:spTree>
    <p:extLst>
      <p:ext uri="{BB962C8B-B14F-4D97-AF65-F5344CB8AC3E}">
        <p14:creationId xmlns:p14="http://schemas.microsoft.com/office/powerpoint/2010/main" val="22345125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1" y="0"/>
            <a:ext cx="4028440" cy="350520"/>
          </a:xfrm>
          <a:prstGeom prst="rect">
            <a:avLst/>
          </a:prstGeom>
          <a:noFill/>
          <a:ln w="9525">
            <a:noFill/>
            <a:miter lim="800000"/>
            <a:headEnd/>
            <a:tailEnd/>
          </a:ln>
          <a:effectLst/>
        </p:spPr>
        <p:txBody>
          <a:bodyPr vert="horz" wrap="square" lIns="93167" tIns="46584" rIns="93167" bIns="46584" numCol="1" anchor="t" anchorCtr="0" compatLnSpc="1">
            <a:prstTxWarp prst="textNoShape">
              <a:avLst/>
            </a:prstTxWarp>
          </a:bodyPr>
          <a:lstStyle>
            <a:lvl1pPr eaLnBrk="1" hangingPunct="1">
              <a:defRPr sz="1200">
                <a:cs typeface="+mn-cs"/>
              </a:defRPr>
            </a:lvl1pPr>
          </a:lstStyle>
          <a:p>
            <a:pPr>
              <a:defRPr/>
            </a:pPr>
            <a:endParaRPr lang="en-US"/>
          </a:p>
        </p:txBody>
      </p:sp>
      <p:sp>
        <p:nvSpPr>
          <p:cNvPr id="23555" name="Rectangle 3"/>
          <p:cNvSpPr>
            <a:spLocks noGrp="1" noChangeArrowheads="1"/>
          </p:cNvSpPr>
          <p:nvPr>
            <p:ph type="dt" idx="1"/>
          </p:nvPr>
        </p:nvSpPr>
        <p:spPr bwMode="auto">
          <a:xfrm>
            <a:off x="5265809" y="0"/>
            <a:ext cx="4028440" cy="350520"/>
          </a:xfrm>
          <a:prstGeom prst="rect">
            <a:avLst/>
          </a:prstGeom>
          <a:noFill/>
          <a:ln w="9525">
            <a:noFill/>
            <a:miter lim="800000"/>
            <a:headEnd/>
            <a:tailEnd/>
          </a:ln>
          <a:effectLst/>
        </p:spPr>
        <p:txBody>
          <a:bodyPr vert="horz" wrap="square" lIns="93167" tIns="46584" rIns="93167" bIns="46584" numCol="1" anchor="t" anchorCtr="0" compatLnSpc="1">
            <a:prstTxWarp prst="textNoShape">
              <a:avLst/>
            </a:prstTxWarp>
          </a:bodyPr>
          <a:lstStyle>
            <a:lvl1pPr algn="r" eaLnBrk="1" hangingPunct="1">
              <a:defRPr sz="1200">
                <a:cs typeface="+mn-cs"/>
              </a:defRPr>
            </a:lvl1pPr>
          </a:lstStyle>
          <a:p>
            <a:pPr>
              <a:defRPr/>
            </a:pPr>
            <a:endParaRPr lang="en-US"/>
          </a:p>
        </p:txBody>
      </p:sp>
      <p:sp>
        <p:nvSpPr>
          <p:cNvPr id="26628" name="Rectangle 4"/>
          <p:cNvSpPr>
            <a:spLocks noGrp="1" noRot="1" noChangeAspect="1" noChangeArrowheads="1" noTextEdit="1"/>
          </p:cNvSpPr>
          <p:nvPr>
            <p:ph type="sldImg" idx="2"/>
          </p:nvPr>
        </p:nvSpPr>
        <p:spPr bwMode="auto">
          <a:xfrm>
            <a:off x="2895600" y="525463"/>
            <a:ext cx="3505200" cy="26289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7" name="Rectangle 5"/>
          <p:cNvSpPr>
            <a:spLocks noGrp="1" noChangeArrowheads="1"/>
          </p:cNvSpPr>
          <p:nvPr>
            <p:ph type="body" sz="quarter" idx="3"/>
          </p:nvPr>
        </p:nvSpPr>
        <p:spPr bwMode="auto">
          <a:xfrm>
            <a:off x="929640" y="3329940"/>
            <a:ext cx="7437120" cy="3154680"/>
          </a:xfrm>
          <a:prstGeom prst="rect">
            <a:avLst/>
          </a:prstGeom>
          <a:noFill/>
          <a:ln w="9525">
            <a:noFill/>
            <a:miter lim="800000"/>
            <a:headEnd/>
            <a:tailEnd/>
          </a:ln>
          <a:effectLst/>
        </p:spPr>
        <p:txBody>
          <a:bodyPr vert="horz" wrap="square" lIns="93167" tIns="46584" rIns="93167" bIns="4658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3558" name="Rectangle 6"/>
          <p:cNvSpPr>
            <a:spLocks noGrp="1" noChangeArrowheads="1"/>
          </p:cNvSpPr>
          <p:nvPr>
            <p:ph type="ftr" sz="quarter" idx="4"/>
          </p:nvPr>
        </p:nvSpPr>
        <p:spPr bwMode="auto">
          <a:xfrm>
            <a:off x="1" y="6658664"/>
            <a:ext cx="4028440" cy="350520"/>
          </a:xfrm>
          <a:prstGeom prst="rect">
            <a:avLst/>
          </a:prstGeom>
          <a:noFill/>
          <a:ln w="9525">
            <a:noFill/>
            <a:miter lim="800000"/>
            <a:headEnd/>
            <a:tailEnd/>
          </a:ln>
          <a:effectLst/>
        </p:spPr>
        <p:txBody>
          <a:bodyPr vert="horz" wrap="square" lIns="93167" tIns="46584" rIns="93167" bIns="46584" numCol="1" anchor="b" anchorCtr="0" compatLnSpc="1">
            <a:prstTxWarp prst="textNoShape">
              <a:avLst/>
            </a:prstTxWarp>
          </a:bodyPr>
          <a:lstStyle>
            <a:lvl1pPr eaLnBrk="1" hangingPunct="1">
              <a:defRPr sz="1200">
                <a:cs typeface="+mn-cs"/>
              </a:defRPr>
            </a:lvl1pPr>
          </a:lstStyle>
          <a:p>
            <a:pPr>
              <a:defRPr/>
            </a:pPr>
            <a:endParaRPr lang="en-US"/>
          </a:p>
        </p:txBody>
      </p:sp>
      <p:sp>
        <p:nvSpPr>
          <p:cNvPr id="23559" name="Rectangle 7"/>
          <p:cNvSpPr>
            <a:spLocks noGrp="1" noChangeArrowheads="1"/>
          </p:cNvSpPr>
          <p:nvPr>
            <p:ph type="sldNum" sz="quarter" idx="5"/>
          </p:nvPr>
        </p:nvSpPr>
        <p:spPr bwMode="auto">
          <a:xfrm>
            <a:off x="5265809" y="6658664"/>
            <a:ext cx="4028440" cy="350520"/>
          </a:xfrm>
          <a:prstGeom prst="rect">
            <a:avLst/>
          </a:prstGeom>
          <a:noFill/>
          <a:ln w="9525">
            <a:noFill/>
            <a:miter lim="800000"/>
            <a:headEnd/>
            <a:tailEnd/>
          </a:ln>
          <a:effectLst/>
        </p:spPr>
        <p:txBody>
          <a:bodyPr vert="horz" wrap="square" lIns="93167" tIns="46584" rIns="93167" bIns="46584" numCol="1" anchor="b" anchorCtr="0" compatLnSpc="1">
            <a:prstTxWarp prst="textNoShape">
              <a:avLst/>
            </a:prstTxWarp>
          </a:bodyPr>
          <a:lstStyle>
            <a:lvl1pPr algn="r" eaLnBrk="1" hangingPunct="1">
              <a:defRPr sz="1200">
                <a:cs typeface="+mn-cs"/>
              </a:defRPr>
            </a:lvl1pPr>
          </a:lstStyle>
          <a:p>
            <a:pPr>
              <a:defRPr/>
            </a:pPr>
            <a:fld id="{D8F3013C-3CEF-4698-8667-E9AF7D341FCE}" type="slidenum">
              <a:rPr lang="en-US"/>
              <a:pPr>
                <a:defRPr/>
              </a:pPr>
              <a:t>‹#›</a:t>
            </a:fld>
            <a:endParaRPr lang="en-US"/>
          </a:p>
        </p:txBody>
      </p:sp>
    </p:spTree>
    <p:extLst>
      <p:ext uri="{BB962C8B-B14F-4D97-AF65-F5344CB8AC3E}">
        <p14:creationId xmlns:p14="http://schemas.microsoft.com/office/powerpoint/2010/main" val="7537579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6986" indent="-291148" eaLnBrk="0" hangingPunct="0">
              <a:defRPr>
                <a:solidFill>
                  <a:schemeClr val="tx1"/>
                </a:solidFill>
                <a:latin typeface="Arial" charset="0"/>
              </a:defRPr>
            </a:lvl2pPr>
            <a:lvl3pPr marL="1164594" indent="-232918" eaLnBrk="0" hangingPunct="0">
              <a:defRPr>
                <a:solidFill>
                  <a:schemeClr val="tx1"/>
                </a:solidFill>
                <a:latin typeface="Arial" charset="0"/>
              </a:defRPr>
            </a:lvl3pPr>
            <a:lvl4pPr marL="1630432" indent="-232918" eaLnBrk="0" hangingPunct="0">
              <a:defRPr>
                <a:solidFill>
                  <a:schemeClr val="tx1"/>
                </a:solidFill>
                <a:latin typeface="Arial" charset="0"/>
              </a:defRPr>
            </a:lvl4pPr>
            <a:lvl5pPr marL="2096269" indent="-232918" eaLnBrk="0" hangingPunct="0">
              <a:defRPr>
                <a:solidFill>
                  <a:schemeClr val="tx1"/>
                </a:solidFill>
                <a:latin typeface="Arial" charset="0"/>
              </a:defRPr>
            </a:lvl5pPr>
            <a:lvl6pPr marL="2562106" indent="-232918" eaLnBrk="0" fontAlgn="base" hangingPunct="0">
              <a:spcBef>
                <a:spcPct val="0"/>
              </a:spcBef>
              <a:spcAft>
                <a:spcPct val="0"/>
              </a:spcAft>
              <a:defRPr>
                <a:solidFill>
                  <a:schemeClr val="tx1"/>
                </a:solidFill>
                <a:latin typeface="Arial" charset="0"/>
              </a:defRPr>
            </a:lvl6pPr>
            <a:lvl7pPr marL="3027944" indent="-232918" eaLnBrk="0" fontAlgn="base" hangingPunct="0">
              <a:spcBef>
                <a:spcPct val="0"/>
              </a:spcBef>
              <a:spcAft>
                <a:spcPct val="0"/>
              </a:spcAft>
              <a:defRPr>
                <a:solidFill>
                  <a:schemeClr val="tx1"/>
                </a:solidFill>
                <a:latin typeface="Arial" charset="0"/>
              </a:defRPr>
            </a:lvl7pPr>
            <a:lvl8pPr marL="3493782" indent="-232918" eaLnBrk="0" fontAlgn="base" hangingPunct="0">
              <a:spcBef>
                <a:spcPct val="0"/>
              </a:spcBef>
              <a:spcAft>
                <a:spcPct val="0"/>
              </a:spcAft>
              <a:defRPr>
                <a:solidFill>
                  <a:schemeClr val="tx1"/>
                </a:solidFill>
                <a:latin typeface="Arial" charset="0"/>
              </a:defRPr>
            </a:lvl8pPr>
            <a:lvl9pPr marL="3959620" indent="-232918" eaLnBrk="0" fontAlgn="base" hangingPunct="0">
              <a:spcBef>
                <a:spcPct val="0"/>
              </a:spcBef>
              <a:spcAft>
                <a:spcPct val="0"/>
              </a:spcAft>
              <a:defRPr>
                <a:solidFill>
                  <a:schemeClr val="tx1"/>
                </a:solidFill>
                <a:latin typeface="Arial" charset="0"/>
              </a:defRPr>
            </a:lvl9pPr>
          </a:lstStyle>
          <a:p>
            <a:pPr eaLnBrk="1" hangingPunct="1"/>
            <a:fld id="{60C35D8C-268B-418F-B03B-78F9B6182529}" type="slidenum">
              <a:rPr lang="en-US" smtClean="0"/>
              <a:pPr eaLnBrk="1" hangingPunct="1"/>
              <a:t>1</a:t>
            </a:fld>
            <a:endParaRPr lang="en-US"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8F3013C-3CEF-4698-8667-E9AF7D341FCE}" type="slidenum">
              <a:rPr lang="en-US" smtClean="0"/>
              <a:pPr>
                <a:defRPr/>
              </a:pPr>
              <a:t>18</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8F3013C-3CEF-4698-8667-E9AF7D341FCE}" type="slidenum">
              <a:rPr lang="en-US" smtClean="0"/>
              <a:pPr>
                <a:defRPr/>
              </a:pPr>
              <a:t>19</a:t>
            </a:fld>
            <a:endParaRPr lang="en-US"/>
          </a:p>
        </p:txBody>
      </p:sp>
    </p:spTree>
    <p:extLst>
      <p:ext uri="{BB962C8B-B14F-4D97-AF65-F5344CB8AC3E}">
        <p14:creationId xmlns:p14="http://schemas.microsoft.com/office/powerpoint/2010/main" val="2899551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8F3013C-3CEF-4698-8667-E9AF7D341FCE}" type="slidenum">
              <a:rPr lang="en-US" smtClean="0"/>
              <a:pPr>
                <a:defRPr/>
              </a:pPr>
              <a:t>20</a:t>
            </a:fld>
            <a:endParaRPr lang="en-US"/>
          </a:p>
        </p:txBody>
      </p:sp>
    </p:spTree>
    <p:extLst>
      <p:ext uri="{BB962C8B-B14F-4D97-AF65-F5344CB8AC3E}">
        <p14:creationId xmlns:p14="http://schemas.microsoft.com/office/powerpoint/2010/main" val="40621549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6986" indent="-291148" eaLnBrk="0" hangingPunct="0">
              <a:defRPr>
                <a:solidFill>
                  <a:schemeClr val="tx1"/>
                </a:solidFill>
                <a:latin typeface="Arial" charset="0"/>
              </a:defRPr>
            </a:lvl2pPr>
            <a:lvl3pPr marL="1164594" indent="-232918" eaLnBrk="0" hangingPunct="0">
              <a:defRPr>
                <a:solidFill>
                  <a:schemeClr val="tx1"/>
                </a:solidFill>
                <a:latin typeface="Arial" charset="0"/>
              </a:defRPr>
            </a:lvl3pPr>
            <a:lvl4pPr marL="1630432" indent="-232918" eaLnBrk="0" hangingPunct="0">
              <a:defRPr>
                <a:solidFill>
                  <a:schemeClr val="tx1"/>
                </a:solidFill>
                <a:latin typeface="Arial" charset="0"/>
              </a:defRPr>
            </a:lvl4pPr>
            <a:lvl5pPr marL="2096269" indent="-232918" eaLnBrk="0" hangingPunct="0">
              <a:defRPr>
                <a:solidFill>
                  <a:schemeClr val="tx1"/>
                </a:solidFill>
                <a:latin typeface="Arial" charset="0"/>
              </a:defRPr>
            </a:lvl5pPr>
            <a:lvl6pPr marL="2562106" indent="-232918" eaLnBrk="0" fontAlgn="base" hangingPunct="0">
              <a:spcBef>
                <a:spcPct val="0"/>
              </a:spcBef>
              <a:spcAft>
                <a:spcPct val="0"/>
              </a:spcAft>
              <a:defRPr>
                <a:solidFill>
                  <a:schemeClr val="tx1"/>
                </a:solidFill>
                <a:latin typeface="Arial" charset="0"/>
              </a:defRPr>
            </a:lvl6pPr>
            <a:lvl7pPr marL="3027944" indent="-232918" eaLnBrk="0" fontAlgn="base" hangingPunct="0">
              <a:spcBef>
                <a:spcPct val="0"/>
              </a:spcBef>
              <a:spcAft>
                <a:spcPct val="0"/>
              </a:spcAft>
              <a:defRPr>
                <a:solidFill>
                  <a:schemeClr val="tx1"/>
                </a:solidFill>
                <a:latin typeface="Arial" charset="0"/>
              </a:defRPr>
            </a:lvl7pPr>
            <a:lvl8pPr marL="3493782" indent="-232918" eaLnBrk="0" fontAlgn="base" hangingPunct="0">
              <a:spcBef>
                <a:spcPct val="0"/>
              </a:spcBef>
              <a:spcAft>
                <a:spcPct val="0"/>
              </a:spcAft>
              <a:defRPr>
                <a:solidFill>
                  <a:schemeClr val="tx1"/>
                </a:solidFill>
                <a:latin typeface="Arial" charset="0"/>
              </a:defRPr>
            </a:lvl8pPr>
            <a:lvl9pPr marL="3959620" indent="-232918" eaLnBrk="0" fontAlgn="base" hangingPunct="0">
              <a:spcBef>
                <a:spcPct val="0"/>
              </a:spcBef>
              <a:spcAft>
                <a:spcPct val="0"/>
              </a:spcAft>
              <a:defRPr>
                <a:solidFill>
                  <a:schemeClr val="tx1"/>
                </a:solidFill>
                <a:latin typeface="Arial" charset="0"/>
              </a:defRPr>
            </a:lvl9pPr>
          </a:lstStyle>
          <a:p>
            <a:pPr eaLnBrk="1" hangingPunct="1"/>
            <a:fld id="{8B7CF065-519C-4973-BB35-6913B4B7CF02}" type="slidenum">
              <a:rPr lang="en-US" smtClean="0"/>
              <a:pPr eaLnBrk="1" hangingPunct="1"/>
              <a:t>22</a:t>
            </a:fld>
            <a:endParaRPr lang="en-US"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227346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6986" indent="-291148" eaLnBrk="0" hangingPunct="0">
              <a:defRPr>
                <a:solidFill>
                  <a:schemeClr val="tx1"/>
                </a:solidFill>
                <a:latin typeface="Arial" charset="0"/>
              </a:defRPr>
            </a:lvl2pPr>
            <a:lvl3pPr marL="1164594" indent="-232918" eaLnBrk="0" hangingPunct="0">
              <a:defRPr>
                <a:solidFill>
                  <a:schemeClr val="tx1"/>
                </a:solidFill>
                <a:latin typeface="Arial" charset="0"/>
              </a:defRPr>
            </a:lvl3pPr>
            <a:lvl4pPr marL="1630432" indent="-232918" eaLnBrk="0" hangingPunct="0">
              <a:defRPr>
                <a:solidFill>
                  <a:schemeClr val="tx1"/>
                </a:solidFill>
                <a:latin typeface="Arial" charset="0"/>
              </a:defRPr>
            </a:lvl4pPr>
            <a:lvl5pPr marL="2096269" indent="-232918" eaLnBrk="0" hangingPunct="0">
              <a:defRPr>
                <a:solidFill>
                  <a:schemeClr val="tx1"/>
                </a:solidFill>
                <a:latin typeface="Arial" charset="0"/>
              </a:defRPr>
            </a:lvl5pPr>
            <a:lvl6pPr marL="2562106" indent="-232918" eaLnBrk="0" fontAlgn="base" hangingPunct="0">
              <a:spcBef>
                <a:spcPct val="0"/>
              </a:spcBef>
              <a:spcAft>
                <a:spcPct val="0"/>
              </a:spcAft>
              <a:defRPr>
                <a:solidFill>
                  <a:schemeClr val="tx1"/>
                </a:solidFill>
                <a:latin typeface="Arial" charset="0"/>
              </a:defRPr>
            </a:lvl6pPr>
            <a:lvl7pPr marL="3027944" indent="-232918" eaLnBrk="0" fontAlgn="base" hangingPunct="0">
              <a:spcBef>
                <a:spcPct val="0"/>
              </a:spcBef>
              <a:spcAft>
                <a:spcPct val="0"/>
              </a:spcAft>
              <a:defRPr>
                <a:solidFill>
                  <a:schemeClr val="tx1"/>
                </a:solidFill>
                <a:latin typeface="Arial" charset="0"/>
              </a:defRPr>
            </a:lvl7pPr>
            <a:lvl8pPr marL="3493782" indent="-232918" eaLnBrk="0" fontAlgn="base" hangingPunct="0">
              <a:spcBef>
                <a:spcPct val="0"/>
              </a:spcBef>
              <a:spcAft>
                <a:spcPct val="0"/>
              </a:spcAft>
              <a:defRPr>
                <a:solidFill>
                  <a:schemeClr val="tx1"/>
                </a:solidFill>
                <a:latin typeface="Arial" charset="0"/>
              </a:defRPr>
            </a:lvl8pPr>
            <a:lvl9pPr marL="3959620" indent="-232918" eaLnBrk="0" fontAlgn="base" hangingPunct="0">
              <a:spcBef>
                <a:spcPct val="0"/>
              </a:spcBef>
              <a:spcAft>
                <a:spcPct val="0"/>
              </a:spcAft>
              <a:defRPr>
                <a:solidFill>
                  <a:schemeClr val="tx1"/>
                </a:solidFill>
                <a:latin typeface="Arial" charset="0"/>
              </a:defRPr>
            </a:lvl9pPr>
          </a:lstStyle>
          <a:p>
            <a:pPr eaLnBrk="1" hangingPunct="1"/>
            <a:fld id="{3970425B-E2D7-4263-B55A-263D685C1AE0}" type="slidenum">
              <a:rPr lang="en-US" smtClean="0"/>
              <a:pPr eaLnBrk="1" hangingPunct="1"/>
              <a:t>7</a:t>
            </a:fld>
            <a:endParaRPr lang="en-US"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6986" indent="-291148" eaLnBrk="0" hangingPunct="0">
              <a:defRPr>
                <a:solidFill>
                  <a:schemeClr val="tx1"/>
                </a:solidFill>
                <a:latin typeface="Arial" charset="0"/>
              </a:defRPr>
            </a:lvl2pPr>
            <a:lvl3pPr marL="1164594" indent="-232918" eaLnBrk="0" hangingPunct="0">
              <a:defRPr>
                <a:solidFill>
                  <a:schemeClr val="tx1"/>
                </a:solidFill>
                <a:latin typeface="Arial" charset="0"/>
              </a:defRPr>
            </a:lvl3pPr>
            <a:lvl4pPr marL="1630432" indent="-232918" eaLnBrk="0" hangingPunct="0">
              <a:defRPr>
                <a:solidFill>
                  <a:schemeClr val="tx1"/>
                </a:solidFill>
                <a:latin typeface="Arial" charset="0"/>
              </a:defRPr>
            </a:lvl4pPr>
            <a:lvl5pPr marL="2096269" indent="-232918" eaLnBrk="0" hangingPunct="0">
              <a:defRPr>
                <a:solidFill>
                  <a:schemeClr val="tx1"/>
                </a:solidFill>
                <a:latin typeface="Arial" charset="0"/>
              </a:defRPr>
            </a:lvl5pPr>
            <a:lvl6pPr marL="2562106" indent="-232918" eaLnBrk="0" fontAlgn="base" hangingPunct="0">
              <a:spcBef>
                <a:spcPct val="0"/>
              </a:spcBef>
              <a:spcAft>
                <a:spcPct val="0"/>
              </a:spcAft>
              <a:defRPr>
                <a:solidFill>
                  <a:schemeClr val="tx1"/>
                </a:solidFill>
                <a:latin typeface="Arial" charset="0"/>
              </a:defRPr>
            </a:lvl6pPr>
            <a:lvl7pPr marL="3027944" indent="-232918" eaLnBrk="0" fontAlgn="base" hangingPunct="0">
              <a:spcBef>
                <a:spcPct val="0"/>
              </a:spcBef>
              <a:spcAft>
                <a:spcPct val="0"/>
              </a:spcAft>
              <a:defRPr>
                <a:solidFill>
                  <a:schemeClr val="tx1"/>
                </a:solidFill>
                <a:latin typeface="Arial" charset="0"/>
              </a:defRPr>
            </a:lvl7pPr>
            <a:lvl8pPr marL="3493782" indent="-232918" eaLnBrk="0" fontAlgn="base" hangingPunct="0">
              <a:spcBef>
                <a:spcPct val="0"/>
              </a:spcBef>
              <a:spcAft>
                <a:spcPct val="0"/>
              </a:spcAft>
              <a:defRPr>
                <a:solidFill>
                  <a:schemeClr val="tx1"/>
                </a:solidFill>
                <a:latin typeface="Arial" charset="0"/>
              </a:defRPr>
            </a:lvl8pPr>
            <a:lvl9pPr marL="3959620" indent="-232918" eaLnBrk="0" fontAlgn="base" hangingPunct="0">
              <a:spcBef>
                <a:spcPct val="0"/>
              </a:spcBef>
              <a:spcAft>
                <a:spcPct val="0"/>
              </a:spcAft>
              <a:defRPr>
                <a:solidFill>
                  <a:schemeClr val="tx1"/>
                </a:solidFill>
                <a:latin typeface="Arial" charset="0"/>
              </a:defRPr>
            </a:lvl9pPr>
          </a:lstStyle>
          <a:p>
            <a:pPr eaLnBrk="1" hangingPunct="1"/>
            <a:fld id="{9569F7BE-A7EA-430E-9A8C-E1AC2B4AC4D8}" type="slidenum">
              <a:rPr lang="en-US" smtClean="0"/>
              <a:pPr eaLnBrk="1" hangingPunct="1"/>
              <a:t>8</a:t>
            </a:fld>
            <a:endParaRPr lang="en-US"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4CEA3AE0-E569-4FB3-B451-5275CE4980A1}" type="slidenum">
              <a:rPr lang="en-US" smtClean="0"/>
              <a:pPr eaLnBrk="1" hangingPunct="1"/>
              <a:t>9</a:t>
            </a:fld>
            <a:endParaRPr lang="en-US"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32910007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6986" indent="-291148" eaLnBrk="0" hangingPunct="0">
              <a:defRPr>
                <a:solidFill>
                  <a:schemeClr val="tx1"/>
                </a:solidFill>
                <a:latin typeface="Arial" charset="0"/>
              </a:defRPr>
            </a:lvl2pPr>
            <a:lvl3pPr marL="1164594" indent="-232918" eaLnBrk="0" hangingPunct="0">
              <a:defRPr>
                <a:solidFill>
                  <a:schemeClr val="tx1"/>
                </a:solidFill>
                <a:latin typeface="Arial" charset="0"/>
              </a:defRPr>
            </a:lvl3pPr>
            <a:lvl4pPr marL="1630432" indent="-232918" eaLnBrk="0" hangingPunct="0">
              <a:defRPr>
                <a:solidFill>
                  <a:schemeClr val="tx1"/>
                </a:solidFill>
                <a:latin typeface="Arial" charset="0"/>
              </a:defRPr>
            </a:lvl4pPr>
            <a:lvl5pPr marL="2096269" indent="-232918" eaLnBrk="0" hangingPunct="0">
              <a:defRPr>
                <a:solidFill>
                  <a:schemeClr val="tx1"/>
                </a:solidFill>
                <a:latin typeface="Arial" charset="0"/>
              </a:defRPr>
            </a:lvl5pPr>
            <a:lvl6pPr marL="2562106" indent="-232918" eaLnBrk="0" fontAlgn="base" hangingPunct="0">
              <a:spcBef>
                <a:spcPct val="0"/>
              </a:spcBef>
              <a:spcAft>
                <a:spcPct val="0"/>
              </a:spcAft>
              <a:defRPr>
                <a:solidFill>
                  <a:schemeClr val="tx1"/>
                </a:solidFill>
                <a:latin typeface="Arial" charset="0"/>
              </a:defRPr>
            </a:lvl6pPr>
            <a:lvl7pPr marL="3027944" indent="-232918" eaLnBrk="0" fontAlgn="base" hangingPunct="0">
              <a:spcBef>
                <a:spcPct val="0"/>
              </a:spcBef>
              <a:spcAft>
                <a:spcPct val="0"/>
              </a:spcAft>
              <a:defRPr>
                <a:solidFill>
                  <a:schemeClr val="tx1"/>
                </a:solidFill>
                <a:latin typeface="Arial" charset="0"/>
              </a:defRPr>
            </a:lvl7pPr>
            <a:lvl8pPr marL="3493782" indent="-232918" eaLnBrk="0" fontAlgn="base" hangingPunct="0">
              <a:spcBef>
                <a:spcPct val="0"/>
              </a:spcBef>
              <a:spcAft>
                <a:spcPct val="0"/>
              </a:spcAft>
              <a:defRPr>
                <a:solidFill>
                  <a:schemeClr val="tx1"/>
                </a:solidFill>
                <a:latin typeface="Arial" charset="0"/>
              </a:defRPr>
            </a:lvl8pPr>
            <a:lvl9pPr marL="3959620" indent="-232918" eaLnBrk="0" fontAlgn="base" hangingPunct="0">
              <a:spcBef>
                <a:spcPct val="0"/>
              </a:spcBef>
              <a:spcAft>
                <a:spcPct val="0"/>
              </a:spcAft>
              <a:defRPr>
                <a:solidFill>
                  <a:schemeClr val="tx1"/>
                </a:solidFill>
                <a:latin typeface="Arial" charset="0"/>
              </a:defRPr>
            </a:lvl9pPr>
          </a:lstStyle>
          <a:p>
            <a:pPr eaLnBrk="1" hangingPunct="1"/>
            <a:fld id="{067F7651-1703-44A4-86CE-20B95CAFC6CA}" type="slidenum">
              <a:rPr lang="en-US" smtClean="0"/>
              <a:pPr eaLnBrk="1" hangingPunct="1"/>
              <a:t>12</a:t>
            </a:fld>
            <a:endParaRPr lang="en-US"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6986" indent="-291148" eaLnBrk="0" hangingPunct="0">
              <a:defRPr>
                <a:solidFill>
                  <a:schemeClr val="tx1"/>
                </a:solidFill>
                <a:latin typeface="Arial" charset="0"/>
              </a:defRPr>
            </a:lvl2pPr>
            <a:lvl3pPr marL="1164594" indent="-232918" eaLnBrk="0" hangingPunct="0">
              <a:defRPr>
                <a:solidFill>
                  <a:schemeClr val="tx1"/>
                </a:solidFill>
                <a:latin typeface="Arial" charset="0"/>
              </a:defRPr>
            </a:lvl3pPr>
            <a:lvl4pPr marL="1630432" indent="-232918" eaLnBrk="0" hangingPunct="0">
              <a:defRPr>
                <a:solidFill>
                  <a:schemeClr val="tx1"/>
                </a:solidFill>
                <a:latin typeface="Arial" charset="0"/>
              </a:defRPr>
            </a:lvl4pPr>
            <a:lvl5pPr marL="2096269" indent="-232918" eaLnBrk="0" hangingPunct="0">
              <a:defRPr>
                <a:solidFill>
                  <a:schemeClr val="tx1"/>
                </a:solidFill>
                <a:latin typeface="Arial" charset="0"/>
              </a:defRPr>
            </a:lvl5pPr>
            <a:lvl6pPr marL="2562106" indent="-232918" eaLnBrk="0" fontAlgn="base" hangingPunct="0">
              <a:spcBef>
                <a:spcPct val="0"/>
              </a:spcBef>
              <a:spcAft>
                <a:spcPct val="0"/>
              </a:spcAft>
              <a:defRPr>
                <a:solidFill>
                  <a:schemeClr val="tx1"/>
                </a:solidFill>
                <a:latin typeface="Arial" charset="0"/>
              </a:defRPr>
            </a:lvl6pPr>
            <a:lvl7pPr marL="3027944" indent="-232918" eaLnBrk="0" fontAlgn="base" hangingPunct="0">
              <a:spcBef>
                <a:spcPct val="0"/>
              </a:spcBef>
              <a:spcAft>
                <a:spcPct val="0"/>
              </a:spcAft>
              <a:defRPr>
                <a:solidFill>
                  <a:schemeClr val="tx1"/>
                </a:solidFill>
                <a:latin typeface="Arial" charset="0"/>
              </a:defRPr>
            </a:lvl7pPr>
            <a:lvl8pPr marL="3493782" indent="-232918" eaLnBrk="0" fontAlgn="base" hangingPunct="0">
              <a:spcBef>
                <a:spcPct val="0"/>
              </a:spcBef>
              <a:spcAft>
                <a:spcPct val="0"/>
              </a:spcAft>
              <a:defRPr>
                <a:solidFill>
                  <a:schemeClr val="tx1"/>
                </a:solidFill>
                <a:latin typeface="Arial" charset="0"/>
              </a:defRPr>
            </a:lvl8pPr>
            <a:lvl9pPr marL="3959620" indent="-232918" eaLnBrk="0" fontAlgn="base" hangingPunct="0">
              <a:spcBef>
                <a:spcPct val="0"/>
              </a:spcBef>
              <a:spcAft>
                <a:spcPct val="0"/>
              </a:spcAft>
              <a:defRPr>
                <a:solidFill>
                  <a:schemeClr val="tx1"/>
                </a:solidFill>
                <a:latin typeface="Arial" charset="0"/>
              </a:defRPr>
            </a:lvl9pPr>
          </a:lstStyle>
          <a:p>
            <a:pPr eaLnBrk="1" hangingPunct="1"/>
            <a:fld id="{8FBD4862-A49A-439E-8F65-5297B093DA43}" type="slidenum">
              <a:rPr lang="en-US" smtClean="0"/>
              <a:pPr eaLnBrk="1" hangingPunct="1"/>
              <a:t>13</a:t>
            </a:fld>
            <a:endParaRPr 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6986" indent="-291148" eaLnBrk="0" hangingPunct="0">
              <a:defRPr>
                <a:solidFill>
                  <a:schemeClr val="tx1"/>
                </a:solidFill>
                <a:latin typeface="Arial" charset="0"/>
              </a:defRPr>
            </a:lvl2pPr>
            <a:lvl3pPr marL="1164594" indent="-232918" eaLnBrk="0" hangingPunct="0">
              <a:defRPr>
                <a:solidFill>
                  <a:schemeClr val="tx1"/>
                </a:solidFill>
                <a:latin typeface="Arial" charset="0"/>
              </a:defRPr>
            </a:lvl3pPr>
            <a:lvl4pPr marL="1630432" indent="-232918" eaLnBrk="0" hangingPunct="0">
              <a:defRPr>
                <a:solidFill>
                  <a:schemeClr val="tx1"/>
                </a:solidFill>
                <a:latin typeface="Arial" charset="0"/>
              </a:defRPr>
            </a:lvl4pPr>
            <a:lvl5pPr marL="2096269" indent="-232918" eaLnBrk="0" hangingPunct="0">
              <a:defRPr>
                <a:solidFill>
                  <a:schemeClr val="tx1"/>
                </a:solidFill>
                <a:latin typeface="Arial" charset="0"/>
              </a:defRPr>
            </a:lvl5pPr>
            <a:lvl6pPr marL="2562106" indent="-232918" eaLnBrk="0" fontAlgn="base" hangingPunct="0">
              <a:spcBef>
                <a:spcPct val="0"/>
              </a:spcBef>
              <a:spcAft>
                <a:spcPct val="0"/>
              </a:spcAft>
              <a:defRPr>
                <a:solidFill>
                  <a:schemeClr val="tx1"/>
                </a:solidFill>
                <a:latin typeface="Arial" charset="0"/>
              </a:defRPr>
            </a:lvl6pPr>
            <a:lvl7pPr marL="3027944" indent="-232918" eaLnBrk="0" fontAlgn="base" hangingPunct="0">
              <a:spcBef>
                <a:spcPct val="0"/>
              </a:spcBef>
              <a:spcAft>
                <a:spcPct val="0"/>
              </a:spcAft>
              <a:defRPr>
                <a:solidFill>
                  <a:schemeClr val="tx1"/>
                </a:solidFill>
                <a:latin typeface="Arial" charset="0"/>
              </a:defRPr>
            </a:lvl7pPr>
            <a:lvl8pPr marL="3493782" indent="-232918" eaLnBrk="0" fontAlgn="base" hangingPunct="0">
              <a:spcBef>
                <a:spcPct val="0"/>
              </a:spcBef>
              <a:spcAft>
                <a:spcPct val="0"/>
              </a:spcAft>
              <a:defRPr>
                <a:solidFill>
                  <a:schemeClr val="tx1"/>
                </a:solidFill>
                <a:latin typeface="Arial" charset="0"/>
              </a:defRPr>
            </a:lvl8pPr>
            <a:lvl9pPr marL="3959620" indent="-232918" eaLnBrk="0" fontAlgn="base" hangingPunct="0">
              <a:spcBef>
                <a:spcPct val="0"/>
              </a:spcBef>
              <a:spcAft>
                <a:spcPct val="0"/>
              </a:spcAft>
              <a:defRPr>
                <a:solidFill>
                  <a:schemeClr val="tx1"/>
                </a:solidFill>
                <a:latin typeface="Arial" charset="0"/>
              </a:defRPr>
            </a:lvl9pPr>
          </a:lstStyle>
          <a:p>
            <a:pPr eaLnBrk="1" hangingPunct="1"/>
            <a:fld id="{9826B4CF-66A0-4C6C-8840-427343EBF232}" type="slidenum">
              <a:rPr lang="en-US" smtClean="0"/>
              <a:pPr eaLnBrk="1" hangingPunct="1"/>
              <a:t>15</a:t>
            </a:fld>
            <a:endParaRPr 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8F3013C-3CEF-4698-8667-E9AF7D341FCE}" type="slidenum">
              <a:rPr lang="en-US" smtClean="0"/>
              <a:pPr>
                <a:defRPr/>
              </a:pPr>
              <a:t>16</a:t>
            </a:fld>
            <a:endParaRPr lang="en-US"/>
          </a:p>
        </p:txBody>
      </p:sp>
    </p:spTree>
    <p:extLst>
      <p:ext uri="{BB962C8B-B14F-4D97-AF65-F5344CB8AC3E}">
        <p14:creationId xmlns:p14="http://schemas.microsoft.com/office/powerpoint/2010/main" val="34811454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6986" indent="-291148" eaLnBrk="0" hangingPunct="0">
              <a:defRPr>
                <a:solidFill>
                  <a:schemeClr val="tx1"/>
                </a:solidFill>
                <a:latin typeface="Arial" charset="0"/>
              </a:defRPr>
            </a:lvl2pPr>
            <a:lvl3pPr marL="1164594" indent="-232918" eaLnBrk="0" hangingPunct="0">
              <a:defRPr>
                <a:solidFill>
                  <a:schemeClr val="tx1"/>
                </a:solidFill>
                <a:latin typeface="Arial" charset="0"/>
              </a:defRPr>
            </a:lvl3pPr>
            <a:lvl4pPr marL="1630432" indent="-232918" eaLnBrk="0" hangingPunct="0">
              <a:defRPr>
                <a:solidFill>
                  <a:schemeClr val="tx1"/>
                </a:solidFill>
                <a:latin typeface="Arial" charset="0"/>
              </a:defRPr>
            </a:lvl4pPr>
            <a:lvl5pPr marL="2096269" indent="-232918" eaLnBrk="0" hangingPunct="0">
              <a:defRPr>
                <a:solidFill>
                  <a:schemeClr val="tx1"/>
                </a:solidFill>
                <a:latin typeface="Arial" charset="0"/>
              </a:defRPr>
            </a:lvl5pPr>
            <a:lvl6pPr marL="2562106" indent="-232918" eaLnBrk="0" fontAlgn="base" hangingPunct="0">
              <a:spcBef>
                <a:spcPct val="0"/>
              </a:spcBef>
              <a:spcAft>
                <a:spcPct val="0"/>
              </a:spcAft>
              <a:defRPr>
                <a:solidFill>
                  <a:schemeClr val="tx1"/>
                </a:solidFill>
                <a:latin typeface="Arial" charset="0"/>
              </a:defRPr>
            </a:lvl6pPr>
            <a:lvl7pPr marL="3027944" indent="-232918" eaLnBrk="0" fontAlgn="base" hangingPunct="0">
              <a:spcBef>
                <a:spcPct val="0"/>
              </a:spcBef>
              <a:spcAft>
                <a:spcPct val="0"/>
              </a:spcAft>
              <a:defRPr>
                <a:solidFill>
                  <a:schemeClr val="tx1"/>
                </a:solidFill>
                <a:latin typeface="Arial" charset="0"/>
              </a:defRPr>
            </a:lvl7pPr>
            <a:lvl8pPr marL="3493782" indent="-232918" eaLnBrk="0" fontAlgn="base" hangingPunct="0">
              <a:spcBef>
                <a:spcPct val="0"/>
              </a:spcBef>
              <a:spcAft>
                <a:spcPct val="0"/>
              </a:spcAft>
              <a:defRPr>
                <a:solidFill>
                  <a:schemeClr val="tx1"/>
                </a:solidFill>
                <a:latin typeface="Arial" charset="0"/>
              </a:defRPr>
            </a:lvl8pPr>
            <a:lvl9pPr marL="3959620" indent="-232918" eaLnBrk="0" fontAlgn="base" hangingPunct="0">
              <a:spcBef>
                <a:spcPct val="0"/>
              </a:spcBef>
              <a:spcAft>
                <a:spcPct val="0"/>
              </a:spcAft>
              <a:defRPr>
                <a:solidFill>
                  <a:schemeClr val="tx1"/>
                </a:solidFill>
                <a:latin typeface="Arial" charset="0"/>
              </a:defRPr>
            </a:lvl9pPr>
          </a:lstStyle>
          <a:p>
            <a:pPr eaLnBrk="1" hangingPunct="1"/>
            <a:fld id="{6AB964FB-A5C0-4A8B-99BC-611B862B326D}" type="slidenum">
              <a:rPr lang="en-US" smtClean="0"/>
              <a:pPr eaLnBrk="1" hangingPunct="1"/>
              <a:t>17</a:t>
            </a:fld>
            <a:endParaRPr 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4032CEA-96D5-410C-B18D-E5FB8C4C052A}"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4664531-309F-4CEC-A5CA-E8D2807559F8}"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067BD74-D05E-4822-926A-492A3808E44E}" type="slidenum">
              <a:rPr lang="en-US" smtClean="0"/>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924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38200" y="2362200"/>
            <a:ext cx="3770313" cy="3724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760913" y="2362200"/>
            <a:ext cx="3770312" cy="17859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760913" y="4300538"/>
            <a:ext cx="3770312" cy="17859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2438400" y="6248400"/>
            <a:ext cx="2130425" cy="474663"/>
          </a:xfrm>
        </p:spPr>
        <p:txBody>
          <a:bodyPr/>
          <a:lstStyle>
            <a:lvl1pPr>
              <a:defRPr/>
            </a:lvl1pPr>
          </a:lstStyle>
          <a:p>
            <a:pPr>
              <a:defRPr/>
            </a:pPr>
            <a:endParaRPr lang="en-US"/>
          </a:p>
        </p:txBody>
      </p:sp>
      <p:sp>
        <p:nvSpPr>
          <p:cNvPr id="7" name="Footer Placeholder 6"/>
          <p:cNvSpPr>
            <a:spLocks noGrp="1"/>
          </p:cNvSpPr>
          <p:nvPr>
            <p:ph type="ftr" sz="quarter" idx="11"/>
          </p:nvPr>
        </p:nvSpPr>
        <p:spPr>
          <a:xfrm>
            <a:off x="5791200" y="6248400"/>
            <a:ext cx="2897188" cy="474663"/>
          </a:xfrm>
        </p:spPr>
        <p:txBody>
          <a:bodyPr/>
          <a:lstStyle>
            <a:lvl1pPr>
              <a:defRPr/>
            </a:lvl1pPr>
          </a:lstStyle>
          <a:p>
            <a:pPr>
              <a:defRPr/>
            </a:pPr>
            <a:endParaRPr lang="en-US"/>
          </a:p>
        </p:txBody>
      </p:sp>
      <p:sp>
        <p:nvSpPr>
          <p:cNvPr id="8" name="Slide Number Placeholder 7"/>
          <p:cNvSpPr>
            <a:spLocks noGrp="1"/>
          </p:cNvSpPr>
          <p:nvPr>
            <p:ph type="sldNum" sz="quarter" idx="12"/>
          </p:nvPr>
        </p:nvSpPr>
        <p:spPr>
          <a:xfrm>
            <a:off x="84138" y="6242050"/>
            <a:ext cx="587375" cy="488950"/>
          </a:xfrm>
        </p:spPr>
        <p:txBody>
          <a:bodyPr/>
          <a:lstStyle>
            <a:lvl1pPr>
              <a:defRPr/>
            </a:lvl1pPr>
          </a:lstStyle>
          <a:p>
            <a:pPr>
              <a:defRPr/>
            </a:pPr>
            <a:fld id="{4A930CCE-51F4-4C25-B867-08054B96DA78}" type="slidenum">
              <a:rPr lang="en-US"/>
              <a:pPr>
                <a:defRPr/>
              </a:pPr>
              <a:t>‹#›</a:t>
            </a:fld>
            <a:endParaRPr lang="en-US"/>
          </a:p>
        </p:txBody>
      </p:sp>
    </p:spTree>
    <p:extLst>
      <p:ext uri="{BB962C8B-B14F-4D97-AF65-F5344CB8AC3E}">
        <p14:creationId xmlns:p14="http://schemas.microsoft.com/office/powerpoint/2010/main" val="19139751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9248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838200" y="2362200"/>
            <a:ext cx="3770313" cy="17859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838200" y="4300538"/>
            <a:ext cx="3770313" cy="17859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760913" y="2362200"/>
            <a:ext cx="3770312" cy="3724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2438400" y="6248400"/>
            <a:ext cx="2130425" cy="474663"/>
          </a:xfrm>
        </p:spPr>
        <p:txBody>
          <a:bodyPr/>
          <a:lstStyle>
            <a:lvl1pPr>
              <a:defRPr/>
            </a:lvl1pPr>
          </a:lstStyle>
          <a:p>
            <a:pPr>
              <a:defRPr/>
            </a:pPr>
            <a:endParaRPr lang="en-US"/>
          </a:p>
        </p:txBody>
      </p:sp>
      <p:sp>
        <p:nvSpPr>
          <p:cNvPr id="7" name="Footer Placeholder 6"/>
          <p:cNvSpPr>
            <a:spLocks noGrp="1"/>
          </p:cNvSpPr>
          <p:nvPr>
            <p:ph type="ftr" sz="quarter" idx="11"/>
          </p:nvPr>
        </p:nvSpPr>
        <p:spPr>
          <a:xfrm>
            <a:off x="5791200" y="6248400"/>
            <a:ext cx="2897188" cy="474663"/>
          </a:xfrm>
        </p:spPr>
        <p:txBody>
          <a:bodyPr/>
          <a:lstStyle>
            <a:lvl1pPr>
              <a:defRPr/>
            </a:lvl1pPr>
          </a:lstStyle>
          <a:p>
            <a:pPr>
              <a:defRPr/>
            </a:pPr>
            <a:endParaRPr lang="en-US"/>
          </a:p>
        </p:txBody>
      </p:sp>
      <p:sp>
        <p:nvSpPr>
          <p:cNvPr id="8" name="Slide Number Placeholder 7"/>
          <p:cNvSpPr>
            <a:spLocks noGrp="1"/>
          </p:cNvSpPr>
          <p:nvPr>
            <p:ph type="sldNum" sz="quarter" idx="12"/>
          </p:nvPr>
        </p:nvSpPr>
        <p:spPr>
          <a:xfrm>
            <a:off x="84138" y="6242050"/>
            <a:ext cx="587375" cy="488950"/>
          </a:xfrm>
        </p:spPr>
        <p:txBody>
          <a:bodyPr/>
          <a:lstStyle>
            <a:lvl1pPr>
              <a:defRPr/>
            </a:lvl1pPr>
          </a:lstStyle>
          <a:p>
            <a:pPr>
              <a:defRPr/>
            </a:pPr>
            <a:fld id="{FA293FAD-959A-4446-B24A-6121F47897C0}" type="slidenum">
              <a:rPr lang="en-US"/>
              <a:pPr>
                <a:defRPr/>
              </a:pPr>
              <a:t>‹#›</a:t>
            </a:fld>
            <a:endParaRPr lang="en-US"/>
          </a:p>
        </p:txBody>
      </p:sp>
    </p:spTree>
    <p:extLst>
      <p:ext uri="{BB962C8B-B14F-4D97-AF65-F5344CB8AC3E}">
        <p14:creationId xmlns:p14="http://schemas.microsoft.com/office/powerpoint/2010/main" val="39551198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Media">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924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38200" y="2362200"/>
            <a:ext cx="3770313" cy="3724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4760913" y="2362200"/>
            <a:ext cx="3770312" cy="3724275"/>
          </a:xfrm>
        </p:spPr>
        <p:txBody>
          <a:bodyPr>
            <a:normAutofit/>
          </a:bodyPr>
          <a:lstStyle/>
          <a:p>
            <a:pPr lvl="0"/>
            <a:endParaRPr lang="en-US" noProof="0"/>
          </a:p>
        </p:txBody>
      </p:sp>
      <p:sp>
        <p:nvSpPr>
          <p:cNvPr id="5" name="Date Placeholder 4"/>
          <p:cNvSpPr>
            <a:spLocks noGrp="1"/>
          </p:cNvSpPr>
          <p:nvPr>
            <p:ph type="dt" sz="half" idx="10"/>
          </p:nvPr>
        </p:nvSpPr>
        <p:spPr>
          <a:xfrm>
            <a:off x="2438400" y="6248400"/>
            <a:ext cx="2130425" cy="474663"/>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5791200" y="6248400"/>
            <a:ext cx="2897188" cy="474663"/>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84138" y="6242050"/>
            <a:ext cx="587375" cy="488950"/>
          </a:xfrm>
        </p:spPr>
        <p:txBody>
          <a:bodyPr/>
          <a:lstStyle>
            <a:lvl1pPr>
              <a:defRPr/>
            </a:lvl1pPr>
          </a:lstStyle>
          <a:p>
            <a:pPr>
              <a:defRPr/>
            </a:pPr>
            <a:fld id="{325482B3-4829-4E58-8590-DBE64ACF69A5}" type="slidenum">
              <a:rPr lang="en-US"/>
              <a:pPr>
                <a:defRPr/>
              </a:pPr>
              <a:t>‹#›</a:t>
            </a:fld>
            <a:endParaRPr lang="en-US"/>
          </a:p>
        </p:txBody>
      </p:sp>
    </p:spTree>
    <p:extLst>
      <p:ext uri="{BB962C8B-B14F-4D97-AF65-F5344CB8AC3E}">
        <p14:creationId xmlns:p14="http://schemas.microsoft.com/office/powerpoint/2010/main" val="3994995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6D629BF-71C2-465A-BF9D-A253C77CB669}"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AF0A81C-10EB-479D-A5E6-354C76BA464F}"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34BB2138-DAE9-4C0C-8522-53C43FC388C6}"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B5A07E21-DFE6-45CD-8B73-19ED8A68B8E9}"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F01A0E54-AD41-44C0-B6ED-609F21D005DF}"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725A38A5-2D90-411B-B059-BA34221C272F}"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8467A3B-0C12-4545-A053-46A475B1F3F5}" type="slidenum">
              <a:rPr lang="en-US" smtClean="0"/>
              <a:pPr>
                <a:defRPr/>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pPr>
              <a:defRPr/>
            </a:pPr>
            <a:endParaRPr lang="en-US"/>
          </a:p>
        </p:txBody>
      </p:sp>
      <p:sp>
        <p:nvSpPr>
          <p:cNvPr id="9" name="Slide Number Placeholder 8"/>
          <p:cNvSpPr>
            <a:spLocks noGrp="1"/>
          </p:cNvSpPr>
          <p:nvPr>
            <p:ph type="sldNum" sz="quarter" idx="11"/>
          </p:nvPr>
        </p:nvSpPr>
        <p:spPr/>
        <p:txBody>
          <a:bodyPr/>
          <a:lstStyle/>
          <a:p>
            <a:pPr>
              <a:defRPr/>
            </a:pPr>
            <a:fld id="{89EA43A2-8403-4A7C-BC8F-7C1E7FC38068}" type="slidenum">
              <a:rPr lang="en-US" smtClean="0"/>
              <a:pPr>
                <a:defRPr/>
              </a:pPr>
              <a:t>‹#›</a:t>
            </a:fld>
            <a:endParaRPr lang="en-US"/>
          </a:p>
        </p:txBody>
      </p:sp>
      <p:sp>
        <p:nvSpPr>
          <p:cNvPr id="10" name="Footer Placeholder 9"/>
          <p:cNvSpPr>
            <a:spLocks noGrp="1"/>
          </p:cNvSpPr>
          <p:nvPr>
            <p:ph type="ftr" sz="quarter" idx="12"/>
          </p:nvPr>
        </p:nvSpPr>
        <p:spPr/>
        <p:txBody>
          <a:body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pPr>
              <a:defRPr/>
            </a:pPr>
            <a:fld id="{FEF26969-D792-4579-B808-B93C6EEB8163}" type="slidenum">
              <a:rPr lang="en-US" smtClean="0"/>
              <a:pPr>
                <a:defRPr/>
              </a:pPr>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pPr>
              <a:defRPr/>
            </a:pPr>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 id="2147483797" r:id="rId13"/>
    <p:sldLayoutId id="2147483798" r:id="rId14"/>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coventryct.org/"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hyperlink" Target="https://town-coventry-ct-budget-book.cleargov.com/7767/introduction/fy-24-town-manager-proposed-budget-3-6-23" TargetMode="External"/><Relationship Id="rId2" Type="http://schemas.openxmlformats.org/officeDocument/2006/relationships/hyperlink" Target="https://www.coventryct.org/644/FY23-24-Town-Manager-Proposed-Budget" TargetMode="Externa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p:cNvSpPr>
            <a:spLocks noGrp="1" noChangeArrowheads="1"/>
          </p:cNvSpPr>
          <p:nvPr>
            <p:ph type="ctrTitle"/>
          </p:nvPr>
        </p:nvSpPr>
        <p:spPr>
          <a:xfrm>
            <a:off x="608860" y="2337658"/>
            <a:ext cx="7543800" cy="2593975"/>
          </a:xfrm>
          <a:ln>
            <a:noFill/>
            <a:miter lim="800000"/>
            <a:headEnd/>
            <a:tailEnd/>
          </a:ln>
        </p:spPr>
        <p:txBody>
          <a:bodyPr>
            <a:normAutofit/>
          </a:bodyPr>
          <a:lstStyle/>
          <a:p>
            <a:pPr eaLnBrk="1" fontAlgn="auto" hangingPunct="1">
              <a:spcAft>
                <a:spcPts val="0"/>
              </a:spcAft>
              <a:defRPr/>
            </a:pPr>
            <a:r>
              <a:rPr lang="en-US" sz="3600" dirty="0">
                <a:effectLst/>
              </a:rPr>
              <a:t>Town of Coventry</a:t>
            </a:r>
            <a:br>
              <a:rPr lang="en-US" sz="3600" dirty="0">
                <a:effectLst/>
              </a:rPr>
            </a:br>
            <a:r>
              <a:rPr lang="en-US" sz="3600" dirty="0" smtClean="0">
                <a:effectLst/>
              </a:rPr>
              <a:t>Town Manager’s Proposed Budget</a:t>
            </a:r>
            <a:r>
              <a:rPr lang="en-US" sz="3600" dirty="0">
                <a:effectLst/>
              </a:rPr>
              <a:t/>
            </a:r>
            <a:br>
              <a:rPr lang="en-US" sz="3600" dirty="0">
                <a:effectLst/>
              </a:rPr>
            </a:br>
            <a:r>
              <a:rPr lang="en-US" sz="3600" dirty="0">
                <a:effectLst/>
              </a:rPr>
              <a:t>FY </a:t>
            </a:r>
            <a:r>
              <a:rPr lang="en-US" sz="3600" dirty="0" smtClean="0">
                <a:effectLst/>
              </a:rPr>
              <a:t>2023-2024</a:t>
            </a:r>
            <a:br>
              <a:rPr lang="en-US" sz="3600" dirty="0" smtClean="0">
                <a:effectLst/>
              </a:rPr>
            </a:br>
            <a:r>
              <a:rPr lang="en-US" sz="3600" dirty="0" smtClean="0"/>
              <a:t>March 9, 2023   CHS Lecture Hall</a:t>
            </a:r>
            <a:endParaRPr lang="en-US" sz="3600" dirty="0">
              <a:effectLst/>
            </a:endParaRPr>
          </a:p>
        </p:txBody>
      </p:sp>
      <p:pic>
        <p:nvPicPr>
          <p:cNvPr id="10244" name="Picture 4" descr="Coventry"/>
          <p:cNvPicPr>
            <a:picLocks noChangeAspect="1" noChangeArrowheads="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609600" y="457200"/>
            <a:ext cx="3094987" cy="1954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Text Box 5"/>
          <p:cNvSpPr txBox="1">
            <a:spLocks noChangeArrowheads="1"/>
          </p:cNvSpPr>
          <p:nvPr/>
        </p:nvSpPr>
        <p:spPr bwMode="auto">
          <a:xfrm>
            <a:off x="2151175" y="5200950"/>
            <a:ext cx="44775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400" dirty="0" smtClean="0">
                <a:latin typeface="Century Schoolbook" panose="02040604050505020304" pitchFamily="18" charset="0"/>
              </a:rPr>
              <a:t>John Elsesser, Town Manager</a:t>
            </a:r>
            <a:endParaRPr lang="en-US" sz="2400" dirty="0">
              <a:latin typeface="Century Schoolbook" panose="02040604050505020304" pitchFamily="18" charset="0"/>
            </a:endParaRPr>
          </a:p>
        </p:txBody>
      </p:sp>
      <p:sp>
        <p:nvSpPr>
          <p:cNvPr id="7" name="TextBox 6"/>
          <p:cNvSpPr txBox="1"/>
          <p:nvPr/>
        </p:nvSpPr>
        <p:spPr>
          <a:xfrm>
            <a:off x="2895600" y="5562600"/>
            <a:ext cx="2363147" cy="369332"/>
          </a:xfrm>
          <a:prstGeom prst="rect">
            <a:avLst/>
          </a:prstGeom>
          <a:noFill/>
        </p:spPr>
        <p:txBody>
          <a:bodyPr wrap="none" rtlCol="0">
            <a:spAutoFit/>
          </a:bodyPr>
          <a:lstStyle/>
          <a:p>
            <a:r>
              <a:rPr lang="en-US" dirty="0" smtClean="0">
                <a:latin typeface="Century Schoolbook" panose="02040604050505020304" pitchFamily="18" charset="0"/>
                <a:hlinkClick r:id="rId4"/>
              </a:rPr>
              <a:t>www.Coventryct.org</a:t>
            </a:r>
            <a:endParaRPr lang="en-US" dirty="0" smtClean="0">
              <a:latin typeface="Century Schoolbook" panose="02040604050505020304" pitchFamily="18" charset="0"/>
            </a:endParaRPr>
          </a:p>
        </p:txBody>
      </p:sp>
      <p:sp>
        <p:nvSpPr>
          <p:cNvPr id="2" name="TextBox 1"/>
          <p:cNvSpPr txBox="1"/>
          <p:nvPr/>
        </p:nvSpPr>
        <p:spPr>
          <a:xfrm>
            <a:off x="4013887" y="615866"/>
            <a:ext cx="4267200" cy="1077218"/>
          </a:xfrm>
          <a:prstGeom prst="rect">
            <a:avLst/>
          </a:prstGeom>
          <a:noFill/>
        </p:spPr>
        <p:txBody>
          <a:bodyPr wrap="square" rtlCol="0">
            <a:spAutoFit/>
          </a:bodyPr>
          <a:lstStyle/>
          <a:p>
            <a:pPr algn="ctr"/>
            <a:r>
              <a:rPr lang="en-US" sz="3200" dirty="0" smtClean="0">
                <a:latin typeface="Century Schoolbook" panose="02040604050505020304" pitchFamily="18" charset="0"/>
              </a:rPr>
              <a:t>Proposed Annual Budget Hearing</a:t>
            </a:r>
            <a:endParaRPr lang="en-US" sz="3200" dirty="0">
              <a:latin typeface="Century Schoolbook" panose="0204060405050502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76200" y="533400"/>
            <a:ext cx="7924800" cy="590550"/>
          </a:xfrm>
        </p:spPr>
        <p:txBody>
          <a:bodyPr>
            <a:noAutofit/>
          </a:bodyPr>
          <a:lstStyle/>
          <a:p>
            <a:pPr algn="ctr" eaLnBrk="1" hangingPunct="1"/>
            <a:r>
              <a:rPr lang="en-US" sz="4100" dirty="0" smtClean="0"/>
              <a:t>Where do we get our Revenue?</a:t>
            </a:r>
          </a:p>
        </p:txBody>
      </p:sp>
      <p:sp>
        <p:nvSpPr>
          <p:cNvPr id="23555" name="TextBox 4"/>
          <p:cNvSpPr txBox="1">
            <a:spLocks noChangeArrowheads="1"/>
          </p:cNvSpPr>
          <p:nvPr/>
        </p:nvSpPr>
        <p:spPr bwMode="auto">
          <a:xfrm>
            <a:off x="533400" y="1295400"/>
            <a:ext cx="7696200" cy="4570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buFont typeface="Arial" charset="0"/>
              <a:buChar char="•"/>
            </a:pPr>
            <a:r>
              <a:rPr lang="en-US" sz="2200" b="1" dirty="0" smtClean="0"/>
              <a:t> </a:t>
            </a:r>
            <a:r>
              <a:rPr lang="en-US" sz="2200" dirty="0" smtClean="0">
                <a:latin typeface="Century Schoolbook" panose="02040604050505020304" pitchFamily="18" charset="0"/>
              </a:rPr>
              <a:t>State </a:t>
            </a:r>
            <a:r>
              <a:rPr lang="en-US" sz="2200" dirty="0">
                <a:latin typeface="Century Schoolbook" panose="02040604050505020304" pitchFamily="18" charset="0"/>
              </a:rPr>
              <a:t>revenues </a:t>
            </a:r>
            <a:r>
              <a:rPr lang="en-US" sz="2200" dirty="0" smtClean="0">
                <a:latin typeface="Century Schoolbook" panose="02040604050505020304" pitchFamily="18" charset="0"/>
              </a:rPr>
              <a:t>based on Governor’s Proposed State budget (decrease of $134,919).  		</a:t>
            </a:r>
          </a:p>
          <a:p>
            <a:pPr lvl="1">
              <a:buFont typeface="Arial" charset="0"/>
              <a:buChar char="•"/>
            </a:pPr>
            <a:r>
              <a:rPr lang="en-US" sz="2200" dirty="0" smtClean="0">
                <a:solidFill>
                  <a:srgbClr val="FF0000"/>
                </a:solidFill>
                <a:latin typeface="Century Schoolbook" panose="02040604050505020304" pitchFamily="18" charset="0"/>
              </a:rPr>
              <a:t>Subject to legislative change</a:t>
            </a:r>
            <a:r>
              <a:rPr lang="en-US" sz="2200" dirty="0" smtClean="0">
                <a:latin typeface="Century Schoolbook" panose="02040604050505020304" pitchFamily="18" charset="0"/>
              </a:rPr>
              <a:t>. </a:t>
            </a:r>
          </a:p>
          <a:p>
            <a:pPr>
              <a:buFont typeface="Arial" charset="0"/>
              <a:buChar char="•"/>
            </a:pPr>
            <a:endParaRPr lang="en-US" sz="800" dirty="0" smtClean="0">
              <a:latin typeface="Century Schoolbook" panose="02040604050505020304" pitchFamily="18" charset="0"/>
            </a:endParaRPr>
          </a:p>
          <a:p>
            <a:pPr>
              <a:buFont typeface="Arial" charset="0"/>
              <a:buChar char="•"/>
            </a:pPr>
            <a:r>
              <a:rPr lang="en-US" sz="2200" dirty="0" smtClean="0">
                <a:latin typeface="Century Schoolbook" panose="02040604050505020304" pitchFamily="18" charset="0"/>
              </a:rPr>
              <a:t> </a:t>
            </a:r>
            <a:r>
              <a:rPr lang="en-US" sz="2200" dirty="0">
                <a:latin typeface="Century Schoolbook" panose="02040604050505020304" pitchFamily="18" charset="0"/>
              </a:rPr>
              <a:t>Grand list growth of </a:t>
            </a:r>
            <a:r>
              <a:rPr lang="en-US" sz="2200" dirty="0" smtClean="0">
                <a:latin typeface="Century Schoolbook" panose="02040604050505020304" pitchFamily="18" charset="0"/>
              </a:rPr>
              <a:t>1.8% (approximately $600,000 at the FY23 mil rate). </a:t>
            </a:r>
          </a:p>
          <a:p>
            <a:pPr>
              <a:buFont typeface="Arial" charset="0"/>
              <a:buChar char="•"/>
            </a:pPr>
            <a:endParaRPr lang="en-US" sz="800" dirty="0">
              <a:latin typeface="Century Schoolbook" panose="02040604050505020304" pitchFamily="18" charset="0"/>
            </a:endParaRPr>
          </a:p>
          <a:p>
            <a:pPr>
              <a:buFont typeface="Arial" charset="0"/>
              <a:buChar char="•"/>
            </a:pPr>
            <a:r>
              <a:rPr lang="en-US" sz="2200" dirty="0" smtClean="0">
                <a:latin typeface="Century Schoolbook" panose="02040604050505020304" pitchFamily="18" charset="0"/>
              </a:rPr>
              <a:t> Tax collection rate restored to past practice formula at a 98.75 % collection rate.</a:t>
            </a:r>
          </a:p>
          <a:p>
            <a:pPr>
              <a:buFont typeface="Arial" charset="0"/>
              <a:buChar char="•"/>
            </a:pPr>
            <a:endParaRPr lang="en-US" sz="1100" dirty="0" smtClean="0">
              <a:latin typeface="Century Schoolbook" panose="02040604050505020304" pitchFamily="18" charset="0"/>
            </a:endParaRPr>
          </a:p>
          <a:p>
            <a:pPr>
              <a:buFont typeface="Arial" charset="0"/>
              <a:buChar char="•"/>
            </a:pPr>
            <a:r>
              <a:rPr lang="en-US" sz="2200" dirty="0" smtClean="0">
                <a:latin typeface="Century Schoolbook" panose="02040604050505020304" pitchFamily="18" charset="0"/>
              </a:rPr>
              <a:t> Local </a:t>
            </a:r>
            <a:r>
              <a:rPr lang="en-US" sz="2200" dirty="0">
                <a:latin typeface="Century Schoolbook" panose="02040604050505020304" pitchFamily="18" charset="0"/>
              </a:rPr>
              <a:t>revenues </a:t>
            </a:r>
            <a:r>
              <a:rPr lang="en-US" sz="2200" dirty="0" smtClean="0">
                <a:latin typeface="Century Schoolbook" panose="02040604050505020304" pitchFamily="18" charset="0"/>
              </a:rPr>
              <a:t>are stable with a slight increase.</a:t>
            </a:r>
          </a:p>
          <a:p>
            <a:pPr>
              <a:buFont typeface="Arial" charset="0"/>
              <a:buChar char="•"/>
            </a:pPr>
            <a:endParaRPr lang="en-US" sz="1100" dirty="0" smtClean="0">
              <a:latin typeface="Century Schoolbook" panose="02040604050505020304" pitchFamily="18" charset="0"/>
            </a:endParaRPr>
          </a:p>
          <a:p>
            <a:pPr>
              <a:buFont typeface="Arial" charset="0"/>
              <a:buChar char="•"/>
            </a:pPr>
            <a:r>
              <a:rPr lang="en-US" sz="2200" dirty="0" smtClean="0">
                <a:latin typeface="Century Schoolbook" panose="02040604050505020304" pitchFamily="18" charset="0"/>
              </a:rPr>
              <a:t> $175,000 use of fund balance: no change from prior year.</a:t>
            </a:r>
          </a:p>
          <a:p>
            <a:pPr>
              <a:buFont typeface="Arial" charset="0"/>
              <a:buChar char="•"/>
            </a:pPr>
            <a:endParaRPr lang="en-US" sz="1100" dirty="0">
              <a:latin typeface="Century Schoolbook" panose="02040604050505020304" pitchFamily="18" charset="0"/>
            </a:endParaRPr>
          </a:p>
          <a:p>
            <a:pPr>
              <a:buFont typeface="Arial" charset="0"/>
              <a:buChar char="•"/>
            </a:pPr>
            <a:r>
              <a:rPr lang="en-US" sz="2200" dirty="0" smtClean="0">
                <a:latin typeface="Century Schoolbook" panose="02040604050505020304" pitchFamily="18" charset="0"/>
              </a:rPr>
              <a:t>$125,000 one time American Rescue plan money was used to subsidize FY 23/24 budget (0.13 mil impact).</a:t>
            </a:r>
          </a:p>
        </p:txBody>
      </p:sp>
    </p:spTree>
    <p:extLst>
      <p:ext uri="{BB962C8B-B14F-4D97-AF65-F5344CB8AC3E}">
        <p14:creationId xmlns:p14="http://schemas.microsoft.com/office/powerpoint/2010/main" val="37064265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t>Inflationary Impact</a:t>
            </a:r>
            <a:endParaRPr lang="en-US"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911962"/>
              </p:ext>
            </p:extLst>
          </p:nvPr>
        </p:nvGraphicFramePr>
        <p:xfrm>
          <a:off x="381000" y="1417638"/>
          <a:ext cx="7620000" cy="1206368"/>
        </p:xfrm>
        <a:graphic>
          <a:graphicData uri="http://schemas.openxmlformats.org/drawingml/2006/table">
            <a:tbl>
              <a:tblPr/>
              <a:tblGrid>
                <a:gridCol w="7620000">
                  <a:extLst>
                    <a:ext uri="{9D8B030D-6E8A-4147-A177-3AD203B41FA5}">
                      <a16:colId xmlns:a16="http://schemas.microsoft.com/office/drawing/2014/main" val="1759132910"/>
                    </a:ext>
                  </a:extLst>
                </a:gridCol>
              </a:tblGrid>
              <a:tr h="1203992">
                <a:tc>
                  <a:txBody>
                    <a:bodyPr/>
                    <a:lstStyle/>
                    <a:p>
                      <a:pPr algn="l"/>
                      <a:r>
                        <a:rPr lang="en-US" sz="1500" b="0" dirty="0">
                          <a:effectLst/>
                          <a:latin typeface="Century Schoolbook" panose="02040604050505020304" pitchFamily="18" charset="0"/>
                        </a:rPr>
                        <a:t>The </a:t>
                      </a:r>
                      <a:r>
                        <a:rPr lang="en-US" sz="1500" b="1" dirty="0">
                          <a:effectLst/>
                          <a:latin typeface="Century Schoolbook" panose="02040604050505020304" pitchFamily="18" charset="0"/>
                        </a:rPr>
                        <a:t>Consumer Price Index</a:t>
                      </a:r>
                      <a:r>
                        <a:rPr lang="en-US" sz="1500" b="0" dirty="0">
                          <a:effectLst/>
                          <a:latin typeface="Century Schoolbook" panose="02040604050505020304" pitchFamily="18" charset="0"/>
                        </a:rPr>
                        <a:t> (CPI), computed and published by the U.S. Bureau of Labor Statistics, is a measure of the average change in prices over time in a fixed market basket of goods and services. It is based on prices of food, clothing, shelter, fuels, transportation fares, charges for doctors’ and dentists’ services, drugs and other goods and services that people buy for their day-to-day living.</a:t>
                      </a:r>
                    </a:p>
                  </a:txBody>
                  <a:tcPr marL="31684" marR="31684" marT="31684" marB="31684" anchor="ctr">
                    <a:lnL>
                      <a:noFill/>
                    </a:lnL>
                    <a:lnR>
                      <a:noFill/>
                    </a:lnR>
                    <a:lnT>
                      <a:noFill/>
                    </a:lnT>
                    <a:lnB>
                      <a:noFill/>
                    </a:lnB>
                    <a:solidFill>
                      <a:srgbClr val="FFFFFF"/>
                    </a:solidFill>
                  </a:tcPr>
                </a:tc>
                <a:extLst>
                  <a:ext uri="{0D108BD9-81ED-4DB2-BD59-A6C34878D82A}">
                    <a16:rowId xmlns:a16="http://schemas.microsoft.com/office/drawing/2014/main" val="3715330773"/>
                  </a:ext>
                </a:extLst>
              </a:tr>
            </a:tbl>
          </a:graphicData>
        </a:graphic>
      </p:graphicFrame>
      <p:sp>
        <p:nvSpPr>
          <p:cNvPr id="5" name="Rectangle 1"/>
          <p:cNvSpPr>
            <a:spLocks noChangeArrowheads="1"/>
          </p:cNvSpPr>
          <p:nvPr/>
        </p:nvSpPr>
        <p:spPr bwMode="auto">
          <a:xfrm>
            <a:off x="-76200" y="-197967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7" name="TextBox 6"/>
          <p:cNvSpPr txBox="1"/>
          <p:nvPr/>
        </p:nvSpPr>
        <p:spPr>
          <a:xfrm>
            <a:off x="647699" y="5791200"/>
            <a:ext cx="7086600" cy="261610"/>
          </a:xfrm>
          <a:prstGeom prst="rect">
            <a:avLst/>
          </a:prstGeom>
          <a:noFill/>
        </p:spPr>
        <p:txBody>
          <a:bodyPr wrap="square" rtlCol="0">
            <a:spAutoFit/>
          </a:bodyPr>
          <a:lstStyle/>
          <a:p>
            <a:pPr algn="ctr"/>
            <a:r>
              <a:rPr lang="en-US" sz="1100" dirty="0" smtClean="0">
                <a:latin typeface="Century Schoolbook" panose="02040604050505020304" pitchFamily="18" charset="0"/>
              </a:rPr>
              <a:t>* CPI data obtained from the U.S. Bureau of Labor and Statistics for the January within each fiscal year.  </a:t>
            </a:r>
            <a:endParaRPr lang="en-US" sz="1100" dirty="0">
              <a:latin typeface="Century Schoolbook" panose="02040604050505020304" pitchFamily="18" charset="0"/>
            </a:endParaRPr>
          </a:p>
        </p:txBody>
      </p:sp>
      <p:pic>
        <p:nvPicPr>
          <p:cNvPr id="8" name="Picture 7"/>
          <p:cNvPicPr>
            <a:picLocks noChangeAspect="1"/>
          </p:cNvPicPr>
          <p:nvPr/>
        </p:nvPicPr>
        <p:blipFill>
          <a:blip r:embed="rId2"/>
          <a:stretch>
            <a:fillRect/>
          </a:stretch>
        </p:blipFill>
        <p:spPr>
          <a:xfrm>
            <a:off x="1404814" y="2895600"/>
            <a:ext cx="5572369" cy="2362200"/>
          </a:xfrm>
          <a:prstGeom prst="rect">
            <a:avLst/>
          </a:prstGeom>
        </p:spPr>
      </p:pic>
    </p:spTree>
    <p:extLst>
      <p:ext uri="{BB962C8B-B14F-4D97-AF65-F5344CB8AC3E}">
        <p14:creationId xmlns:p14="http://schemas.microsoft.com/office/powerpoint/2010/main" val="2371315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4"/>
          <p:cNvSpPr>
            <a:spLocks noGrp="1" noChangeArrowheads="1"/>
          </p:cNvSpPr>
          <p:nvPr>
            <p:ph type="title"/>
          </p:nvPr>
        </p:nvSpPr>
        <p:spPr>
          <a:xfrm>
            <a:off x="609600" y="228600"/>
            <a:ext cx="7010400" cy="1143000"/>
          </a:xfrm>
        </p:spPr>
        <p:txBody>
          <a:bodyPr>
            <a:normAutofit fontScale="90000"/>
          </a:bodyPr>
          <a:lstStyle/>
          <a:p>
            <a:pPr algn="ctr" eaLnBrk="1" hangingPunct="1"/>
            <a:r>
              <a:rPr lang="en-US" sz="4400" dirty="0" smtClean="0"/>
              <a:t>Where the Money Goes</a:t>
            </a:r>
            <a:r>
              <a:rPr lang="en-US" sz="3200" dirty="0" smtClean="0"/>
              <a:t/>
            </a:r>
            <a:br>
              <a:rPr lang="en-US" sz="3200" dirty="0" smtClean="0"/>
            </a:br>
            <a:r>
              <a:rPr lang="en-US" sz="3200" dirty="0" smtClean="0"/>
              <a:t>(TAXES ON MEDIAN HOUSE)</a:t>
            </a:r>
          </a:p>
        </p:txBody>
      </p:sp>
      <p:sp>
        <p:nvSpPr>
          <p:cNvPr id="11267" name="Text Box 14"/>
          <p:cNvSpPr txBox="1">
            <a:spLocks noChangeArrowheads="1"/>
          </p:cNvSpPr>
          <p:nvPr/>
        </p:nvSpPr>
        <p:spPr bwMode="auto">
          <a:xfrm>
            <a:off x="152400" y="5118095"/>
            <a:ext cx="80772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400" dirty="0">
                <a:latin typeface="Century Schoolbook" panose="02040604050505020304" pitchFamily="18" charset="0"/>
              </a:rPr>
              <a:t>Median </a:t>
            </a:r>
            <a:r>
              <a:rPr lang="en-US" sz="2400" dirty="0" smtClean="0">
                <a:latin typeface="Century Schoolbook" panose="02040604050505020304" pitchFamily="18" charset="0"/>
              </a:rPr>
              <a:t>house assessed </a:t>
            </a:r>
            <a:r>
              <a:rPr lang="en-US" sz="2400" dirty="0">
                <a:latin typeface="Century Schoolbook" panose="02040604050505020304" pitchFamily="18" charset="0"/>
              </a:rPr>
              <a:t>at </a:t>
            </a:r>
            <a:r>
              <a:rPr lang="en-US" sz="2400" dirty="0" smtClean="0">
                <a:latin typeface="Century Schoolbook" panose="02040604050505020304" pitchFamily="18" charset="0"/>
              </a:rPr>
              <a:t>$176,890 ($252,700 market</a:t>
            </a:r>
            <a:r>
              <a:rPr lang="en-US" sz="2400" dirty="0">
                <a:latin typeface="Century Schoolbook" panose="02040604050505020304" pitchFamily="18" charset="0"/>
              </a:rPr>
              <a:t>)</a:t>
            </a:r>
          </a:p>
          <a:p>
            <a:pPr algn="ctr"/>
            <a:r>
              <a:rPr lang="en-US" sz="2400" dirty="0">
                <a:latin typeface="Century Schoolbook" panose="02040604050505020304" pitchFamily="18" charset="0"/>
              </a:rPr>
              <a:t>Total proposed </a:t>
            </a:r>
            <a:r>
              <a:rPr lang="en-US" sz="2400" dirty="0" smtClean="0">
                <a:latin typeface="Century Schoolbook" panose="02040604050505020304" pitchFamily="18" charset="0"/>
              </a:rPr>
              <a:t>tax:  $5,761</a:t>
            </a:r>
          </a:p>
          <a:p>
            <a:pPr algn="ctr"/>
            <a:r>
              <a:rPr lang="en-US" sz="2400" dirty="0" smtClean="0">
                <a:latin typeface="Century Schoolbook" panose="02040604050505020304" pitchFamily="18" charset="0"/>
              </a:rPr>
              <a:t>A monthly increase of $20.93 from previous year</a:t>
            </a:r>
          </a:p>
        </p:txBody>
      </p:sp>
      <p:pic>
        <p:nvPicPr>
          <p:cNvPr id="2" name="Picture 1"/>
          <p:cNvPicPr>
            <a:picLocks noChangeAspect="1"/>
          </p:cNvPicPr>
          <p:nvPr/>
        </p:nvPicPr>
        <p:blipFill>
          <a:blip r:embed="rId3"/>
          <a:stretch>
            <a:fillRect/>
          </a:stretch>
        </p:blipFill>
        <p:spPr>
          <a:xfrm>
            <a:off x="1371600" y="1752600"/>
            <a:ext cx="5585460" cy="3050804"/>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2"/>
          <p:cNvSpPr>
            <a:spLocks noGrp="1" noChangeArrowheads="1"/>
          </p:cNvSpPr>
          <p:nvPr>
            <p:ph type="title"/>
          </p:nvPr>
        </p:nvSpPr>
        <p:spPr>
          <a:xfrm>
            <a:off x="914400" y="457200"/>
            <a:ext cx="6400800" cy="1143000"/>
          </a:xfrm>
        </p:spPr>
        <p:txBody>
          <a:bodyPr>
            <a:normAutofit fontScale="90000"/>
          </a:bodyPr>
          <a:lstStyle/>
          <a:p>
            <a:pPr algn="ctr" eaLnBrk="1" hangingPunct="1"/>
            <a:r>
              <a:rPr lang="en-US" sz="4400" dirty="0" smtClean="0"/>
              <a:t>Cost of Town Service on </a:t>
            </a:r>
            <a:br>
              <a:rPr lang="en-US" sz="4400" dirty="0" smtClean="0"/>
            </a:br>
            <a:r>
              <a:rPr lang="en-US" sz="4400" dirty="0" smtClean="0"/>
              <a:t>Median House</a:t>
            </a:r>
          </a:p>
        </p:txBody>
      </p:sp>
      <p:sp>
        <p:nvSpPr>
          <p:cNvPr id="17411" name="Text Box 6"/>
          <p:cNvSpPr txBox="1">
            <a:spLocks noChangeArrowheads="1"/>
          </p:cNvSpPr>
          <p:nvPr/>
        </p:nvSpPr>
        <p:spPr bwMode="auto">
          <a:xfrm>
            <a:off x="304800" y="5562600"/>
            <a:ext cx="80010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2000" dirty="0" smtClean="0">
                <a:latin typeface="Century Schoolbook" panose="02040604050505020304" pitchFamily="18" charset="0"/>
              </a:rPr>
              <a:t>General Government share of bill </a:t>
            </a:r>
            <a:r>
              <a:rPr lang="en-US" sz="2000" dirty="0">
                <a:latin typeface="Century Schoolbook" panose="02040604050505020304" pitchFamily="18" charset="0"/>
              </a:rPr>
              <a:t>= </a:t>
            </a:r>
            <a:r>
              <a:rPr lang="en-US" sz="2000" dirty="0" smtClean="0">
                <a:latin typeface="Century Schoolbook" panose="02040604050505020304" pitchFamily="18" charset="0"/>
              </a:rPr>
              <a:t>$1,478 </a:t>
            </a:r>
            <a:r>
              <a:rPr lang="en-US" sz="2000" dirty="0">
                <a:latin typeface="Century Schoolbook" panose="02040604050505020304" pitchFamily="18" charset="0"/>
              </a:rPr>
              <a:t>of  </a:t>
            </a:r>
            <a:r>
              <a:rPr lang="en-US" sz="2000" dirty="0" smtClean="0">
                <a:latin typeface="Century Schoolbook" panose="02040604050505020304" pitchFamily="18" charset="0"/>
              </a:rPr>
              <a:t>$5,761 </a:t>
            </a:r>
            <a:r>
              <a:rPr lang="en-US" sz="2000" dirty="0">
                <a:latin typeface="Century Schoolbook" panose="02040604050505020304" pitchFamily="18" charset="0"/>
              </a:rPr>
              <a:t>total </a:t>
            </a:r>
            <a:endParaRPr lang="en-US" sz="2000" dirty="0" smtClean="0">
              <a:latin typeface="Century Schoolbook" panose="02040604050505020304" pitchFamily="18" charset="0"/>
            </a:endParaRPr>
          </a:p>
          <a:p>
            <a:pPr algn="ctr"/>
            <a:r>
              <a:rPr lang="en-US" sz="2000" dirty="0" smtClean="0">
                <a:latin typeface="Century Schoolbook" panose="02040604050505020304" pitchFamily="18" charset="0"/>
              </a:rPr>
              <a:t>(25.7% </a:t>
            </a:r>
            <a:r>
              <a:rPr lang="en-US" sz="2000" dirty="0">
                <a:latin typeface="Century Schoolbook" panose="02040604050505020304" pitchFamily="18" charset="0"/>
              </a:rPr>
              <a:t>of total bill</a:t>
            </a:r>
            <a:r>
              <a:rPr lang="en-US" sz="2400" dirty="0">
                <a:latin typeface="Century Schoolbook" panose="02040604050505020304" pitchFamily="18" charset="0"/>
              </a:rPr>
              <a:t>)</a:t>
            </a:r>
          </a:p>
        </p:txBody>
      </p:sp>
      <p:pic>
        <p:nvPicPr>
          <p:cNvPr id="2" name="Picture 1"/>
          <p:cNvPicPr>
            <a:picLocks noChangeAspect="1"/>
          </p:cNvPicPr>
          <p:nvPr/>
        </p:nvPicPr>
        <p:blipFill>
          <a:blip r:embed="rId3"/>
          <a:stretch>
            <a:fillRect/>
          </a:stretch>
        </p:blipFill>
        <p:spPr>
          <a:xfrm>
            <a:off x="1676400" y="1978280"/>
            <a:ext cx="5337810" cy="3206239"/>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100" dirty="0" smtClean="0"/>
              <a:t>Detail of Changes to Town Budget</a:t>
            </a:r>
            <a:endParaRPr lang="en-US" sz="4100" dirty="0"/>
          </a:p>
        </p:txBody>
      </p:sp>
      <p:sp>
        <p:nvSpPr>
          <p:cNvPr id="3" name="Content Placeholder 2"/>
          <p:cNvSpPr>
            <a:spLocks noGrp="1"/>
          </p:cNvSpPr>
          <p:nvPr>
            <p:ph idx="1"/>
          </p:nvPr>
        </p:nvSpPr>
        <p:spPr>
          <a:xfrm>
            <a:off x="914400" y="2133600"/>
            <a:ext cx="6400800" cy="4267200"/>
          </a:xfrm>
        </p:spPr>
        <p:txBody>
          <a:bodyPr>
            <a:normAutofit/>
          </a:bodyPr>
          <a:lstStyle/>
          <a:p>
            <a:pPr marL="114300" indent="0">
              <a:buNone/>
            </a:pPr>
            <a:r>
              <a:rPr lang="en-US" b="1" dirty="0"/>
              <a:t>	</a:t>
            </a:r>
            <a:r>
              <a:rPr lang="en-US" dirty="0"/>
              <a:t>		</a:t>
            </a:r>
          </a:p>
          <a:p>
            <a:endParaRPr lang="en-US" dirty="0"/>
          </a:p>
          <a:p>
            <a:endParaRPr lang="en-US" dirty="0"/>
          </a:p>
        </p:txBody>
      </p:sp>
      <p:sp>
        <p:nvSpPr>
          <p:cNvPr id="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5" name="Picture 4"/>
          <p:cNvPicPr>
            <a:picLocks noChangeAspect="1"/>
          </p:cNvPicPr>
          <p:nvPr/>
        </p:nvPicPr>
        <p:blipFill>
          <a:blip r:embed="rId2"/>
          <a:stretch>
            <a:fillRect/>
          </a:stretch>
        </p:blipFill>
        <p:spPr>
          <a:xfrm>
            <a:off x="533400" y="1417638"/>
            <a:ext cx="7315200" cy="1873956"/>
          </a:xfrm>
          <a:prstGeom prst="rect">
            <a:avLst/>
          </a:prstGeom>
        </p:spPr>
      </p:pic>
      <p:pic>
        <p:nvPicPr>
          <p:cNvPr id="6" name="Picture 5"/>
          <p:cNvPicPr>
            <a:picLocks noChangeAspect="1"/>
          </p:cNvPicPr>
          <p:nvPr/>
        </p:nvPicPr>
        <p:blipFill>
          <a:blip r:embed="rId3"/>
          <a:stretch>
            <a:fillRect/>
          </a:stretch>
        </p:blipFill>
        <p:spPr>
          <a:xfrm>
            <a:off x="533400" y="3657600"/>
            <a:ext cx="7391400" cy="1686785"/>
          </a:xfrm>
          <a:prstGeom prst="rect">
            <a:avLst/>
          </a:prstGeom>
        </p:spPr>
      </p:pic>
    </p:spTree>
    <p:extLst>
      <p:ext uri="{BB962C8B-B14F-4D97-AF65-F5344CB8AC3E}">
        <p14:creationId xmlns:p14="http://schemas.microsoft.com/office/powerpoint/2010/main" val="9869782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AutoShape 4"/>
          <p:cNvSpPr>
            <a:spLocks noGrp="1" noChangeArrowheads="1"/>
          </p:cNvSpPr>
          <p:nvPr>
            <p:ph type="title"/>
          </p:nvPr>
        </p:nvSpPr>
        <p:spPr>
          <a:xfrm>
            <a:off x="442332" y="267038"/>
            <a:ext cx="6949067" cy="782317"/>
          </a:xfrm>
        </p:spPr>
        <p:txBody>
          <a:bodyPr/>
          <a:lstStyle/>
          <a:p>
            <a:pPr algn="ctr" eaLnBrk="1" hangingPunct="1"/>
            <a:r>
              <a:rPr lang="en-US" sz="4100" dirty="0" smtClean="0"/>
              <a:t>Major Town Budget Impacts</a:t>
            </a:r>
          </a:p>
        </p:txBody>
      </p:sp>
      <p:sp>
        <p:nvSpPr>
          <p:cNvPr id="17413" name="Rectangle 6"/>
          <p:cNvSpPr>
            <a:spLocks noGrp="1" noChangeArrowheads="1"/>
          </p:cNvSpPr>
          <p:nvPr>
            <p:ph sz="half" idx="2"/>
          </p:nvPr>
        </p:nvSpPr>
        <p:spPr>
          <a:xfrm>
            <a:off x="5029200" y="1564242"/>
            <a:ext cx="3200400" cy="4912758"/>
          </a:xfrm>
          <a:solidFill>
            <a:schemeClr val="accent1">
              <a:lumMod val="20000"/>
              <a:lumOff val="80000"/>
            </a:schemeClr>
          </a:solidFill>
          <a:ln>
            <a:solidFill>
              <a:schemeClr val="accent2">
                <a:lumMod val="20000"/>
                <a:lumOff val="80000"/>
              </a:schemeClr>
            </a:solidFill>
          </a:ln>
        </p:spPr>
        <p:txBody>
          <a:bodyPr>
            <a:normAutofit fontScale="70000" lnSpcReduction="20000"/>
          </a:bodyPr>
          <a:lstStyle/>
          <a:p>
            <a:pPr algn="ctr" eaLnBrk="1" hangingPunct="1">
              <a:lnSpc>
                <a:spcPct val="90000"/>
              </a:lnSpc>
              <a:buFont typeface="Wingdings 2" pitchFamily="18" charset="2"/>
              <a:buNone/>
              <a:defRPr/>
            </a:pPr>
            <a:endParaRPr lang="en-US" sz="300" b="1" dirty="0" smtClean="0">
              <a:solidFill>
                <a:schemeClr val="tx2">
                  <a:lumMod val="75000"/>
                </a:schemeClr>
              </a:solidFill>
            </a:endParaRPr>
          </a:p>
          <a:p>
            <a:pPr algn="ctr" eaLnBrk="1" hangingPunct="1">
              <a:lnSpc>
                <a:spcPct val="90000"/>
              </a:lnSpc>
              <a:buFont typeface="Wingdings 2" pitchFamily="18" charset="2"/>
              <a:buNone/>
              <a:defRPr/>
            </a:pPr>
            <a:r>
              <a:rPr lang="en-US" sz="4600" b="1" dirty="0" smtClean="0">
                <a:solidFill>
                  <a:schemeClr val="tx2">
                    <a:lumMod val="75000"/>
                  </a:schemeClr>
                </a:solidFill>
                <a:latin typeface="Century Schoolbook" panose="02040604050505020304" pitchFamily="18" charset="0"/>
              </a:rPr>
              <a:t>GOOD NEWS</a:t>
            </a:r>
          </a:p>
          <a:p>
            <a:pPr marL="64008" indent="0">
              <a:lnSpc>
                <a:spcPct val="90000"/>
              </a:lnSpc>
              <a:buNone/>
              <a:defRPr/>
            </a:pPr>
            <a:r>
              <a:rPr lang="en-US" b="1" dirty="0" smtClean="0">
                <a:solidFill>
                  <a:schemeClr val="tx2">
                    <a:lumMod val="75000"/>
                  </a:schemeClr>
                </a:solidFill>
                <a:latin typeface="Century Schoolbook" panose="02040604050505020304" pitchFamily="18" charset="0"/>
              </a:rPr>
              <a:t>   </a:t>
            </a:r>
          </a:p>
          <a:p>
            <a:pPr eaLnBrk="1" hangingPunct="1">
              <a:lnSpc>
                <a:spcPct val="90000"/>
              </a:lnSpc>
              <a:defRPr/>
            </a:pPr>
            <a:r>
              <a:rPr lang="en-US" b="1" dirty="0" smtClean="0">
                <a:solidFill>
                  <a:schemeClr val="tx2">
                    <a:lumMod val="75000"/>
                  </a:schemeClr>
                </a:solidFill>
                <a:latin typeface="Century Schoolbook" panose="02040604050505020304" pitchFamily="18" charset="0"/>
              </a:rPr>
              <a:t>Pension fund is strong</a:t>
            </a:r>
          </a:p>
          <a:p>
            <a:pPr eaLnBrk="1" hangingPunct="1">
              <a:lnSpc>
                <a:spcPct val="90000"/>
              </a:lnSpc>
              <a:defRPr/>
            </a:pPr>
            <a:endParaRPr lang="en-US" b="1" dirty="0" smtClean="0">
              <a:solidFill>
                <a:schemeClr val="tx2">
                  <a:lumMod val="75000"/>
                </a:schemeClr>
              </a:solidFill>
              <a:latin typeface="Century Schoolbook" panose="02040604050505020304" pitchFamily="18" charset="0"/>
            </a:endParaRPr>
          </a:p>
          <a:p>
            <a:pPr eaLnBrk="1" hangingPunct="1">
              <a:lnSpc>
                <a:spcPct val="90000"/>
              </a:lnSpc>
              <a:defRPr/>
            </a:pPr>
            <a:r>
              <a:rPr lang="en-US" b="1" dirty="0" smtClean="0">
                <a:solidFill>
                  <a:schemeClr val="tx2">
                    <a:lumMod val="75000"/>
                  </a:schemeClr>
                </a:solidFill>
                <a:latin typeface="Century Schoolbook" panose="02040604050505020304" pitchFamily="18" charset="0"/>
              </a:rPr>
              <a:t>No service cuts</a:t>
            </a:r>
          </a:p>
          <a:p>
            <a:pPr eaLnBrk="1" hangingPunct="1">
              <a:lnSpc>
                <a:spcPct val="90000"/>
              </a:lnSpc>
              <a:defRPr/>
            </a:pPr>
            <a:endParaRPr lang="en-US" b="1" dirty="0" smtClean="0">
              <a:solidFill>
                <a:schemeClr val="tx2">
                  <a:lumMod val="75000"/>
                </a:schemeClr>
              </a:solidFill>
              <a:latin typeface="Century Schoolbook" panose="02040604050505020304" pitchFamily="18" charset="0"/>
            </a:endParaRPr>
          </a:p>
          <a:p>
            <a:pPr eaLnBrk="1" hangingPunct="1">
              <a:lnSpc>
                <a:spcPct val="90000"/>
              </a:lnSpc>
              <a:defRPr/>
            </a:pPr>
            <a:r>
              <a:rPr lang="en-US" b="1" dirty="0" smtClean="0">
                <a:solidFill>
                  <a:schemeClr val="tx2">
                    <a:lumMod val="75000"/>
                  </a:schemeClr>
                </a:solidFill>
                <a:latin typeface="Century Schoolbook" panose="02040604050505020304" pitchFamily="18" charset="0"/>
              </a:rPr>
              <a:t>Grants have been strong:  roads, arts, sidewalks, solar, bridges, energy savings, housing rehab.</a:t>
            </a:r>
          </a:p>
          <a:p>
            <a:pPr eaLnBrk="1" hangingPunct="1">
              <a:lnSpc>
                <a:spcPct val="90000"/>
              </a:lnSpc>
              <a:defRPr/>
            </a:pPr>
            <a:endParaRPr lang="en-US" b="1" dirty="0" smtClean="0">
              <a:solidFill>
                <a:schemeClr val="tx2">
                  <a:lumMod val="75000"/>
                </a:schemeClr>
              </a:solidFill>
              <a:latin typeface="Century Schoolbook" panose="02040604050505020304" pitchFamily="18" charset="0"/>
            </a:endParaRPr>
          </a:p>
          <a:p>
            <a:pPr eaLnBrk="1" hangingPunct="1">
              <a:lnSpc>
                <a:spcPct val="90000"/>
              </a:lnSpc>
              <a:defRPr/>
            </a:pPr>
            <a:r>
              <a:rPr lang="en-US" b="1" dirty="0" smtClean="0">
                <a:solidFill>
                  <a:schemeClr val="tx2">
                    <a:lumMod val="75000"/>
                  </a:schemeClr>
                </a:solidFill>
                <a:latin typeface="Century Schoolbook" panose="02040604050505020304" pitchFamily="18" charset="0"/>
              </a:rPr>
              <a:t>Improvements to parks and buildings</a:t>
            </a:r>
          </a:p>
          <a:p>
            <a:pPr eaLnBrk="1" hangingPunct="1">
              <a:lnSpc>
                <a:spcPct val="90000"/>
              </a:lnSpc>
              <a:defRPr/>
            </a:pPr>
            <a:endParaRPr lang="en-US" b="1" dirty="0">
              <a:solidFill>
                <a:schemeClr val="tx2">
                  <a:lumMod val="75000"/>
                </a:schemeClr>
              </a:solidFill>
            </a:endParaRPr>
          </a:p>
          <a:p>
            <a:pPr marL="114300" indent="0">
              <a:lnSpc>
                <a:spcPct val="90000"/>
              </a:lnSpc>
              <a:buNone/>
              <a:defRPr/>
            </a:pPr>
            <a:endParaRPr lang="en-US" b="1" dirty="0" smtClean="0">
              <a:solidFill>
                <a:schemeClr val="tx2">
                  <a:lumMod val="75000"/>
                </a:schemeClr>
              </a:solidFill>
            </a:endParaRPr>
          </a:p>
          <a:p>
            <a:pPr eaLnBrk="1" hangingPunct="1">
              <a:lnSpc>
                <a:spcPct val="90000"/>
              </a:lnSpc>
              <a:defRPr/>
            </a:pPr>
            <a:endParaRPr lang="en-US" sz="2400" b="1" dirty="0">
              <a:solidFill>
                <a:schemeClr val="tx2">
                  <a:lumMod val="75000"/>
                </a:schemeClr>
              </a:solidFill>
            </a:endParaRPr>
          </a:p>
          <a:p>
            <a:pPr marL="114300" indent="0" eaLnBrk="1" hangingPunct="1">
              <a:lnSpc>
                <a:spcPct val="90000"/>
              </a:lnSpc>
              <a:buNone/>
              <a:defRPr/>
            </a:pPr>
            <a:endParaRPr lang="en-US" sz="2400" b="1" dirty="0" smtClean="0">
              <a:solidFill>
                <a:schemeClr val="tx2">
                  <a:lumMod val="75000"/>
                </a:schemeClr>
              </a:solidFill>
            </a:endParaRPr>
          </a:p>
          <a:p>
            <a:pPr marL="114300" indent="0" eaLnBrk="1" hangingPunct="1">
              <a:lnSpc>
                <a:spcPct val="90000"/>
              </a:lnSpc>
              <a:buNone/>
              <a:defRPr/>
            </a:pPr>
            <a:endParaRPr lang="en-US" sz="2400" b="1" dirty="0">
              <a:solidFill>
                <a:schemeClr val="tx2">
                  <a:lumMod val="75000"/>
                </a:schemeClr>
              </a:solidFill>
            </a:endParaRPr>
          </a:p>
          <a:p>
            <a:pPr marL="114300" indent="0" eaLnBrk="1" hangingPunct="1">
              <a:lnSpc>
                <a:spcPct val="90000"/>
              </a:lnSpc>
              <a:buNone/>
              <a:defRPr/>
            </a:pPr>
            <a:endParaRPr lang="en-US" sz="2400" b="1" dirty="0" smtClean="0">
              <a:solidFill>
                <a:schemeClr val="tx2">
                  <a:lumMod val="75000"/>
                </a:schemeClr>
              </a:solidFill>
            </a:endParaRPr>
          </a:p>
          <a:p>
            <a:pPr marL="114300" indent="0" eaLnBrk="1" hangingPunct="1">
              <a:lnSpc>
                <a:spcPct val="90000"/>
              </a:lnSpc>
              <a:buNone/>
              <a:defRPr/>
            </a:pPr>
            <a:endParaRPr lang="en-US" sz="2400" b="1" dirty="0">
              <a:solidFill>
                <a:schemeClr val="tx2">
                  <a:lumMod val="75000"/>
                </a:schemeClr>
              </a:solidFill>
            </a:endParaRPr>
          </a:p>
          <a:p>
            <a:pPr marL="114300" indent="0" eaLnBrk="1" hangingPunct="1">
              <a:lnSpc>
                <a:spcPct val="90000"/>
              </a:lnSpc>
              <a:buNone/>
              <a:defRPr/>
            </a:pPr>
            <a:endParaRPr lang="en-US" sz="2400" b="1" dirty="0" smtClean="0">
              <a:solidFill>
                <a:schemeClr val="tx2">
                  <a:lumMod val="75000"/>
                </a:schemeClr>
              </a:solidFill>
            </a:endParaRPr>
          </a:p>
          <a:p>
            <a:pPr eaLnBrk="1" hangingPunct="1">
              <a:lnSpc>
                <a:spcPct val="90000"/>
              </a:lnSpc>
              <a:defRPr/>
            </a:pPr>
            <a:endParaRPr lang="en-US" sz="2400" b="1" dirty="0" smtClean="0">
              <a:solidFill>
                <a:schemeClr val="tx2">
                  <a:lumMod val="75000"/>
                </a:schemeClr>
              </a:solidFill>
            </a:endParaRPr>
          </a:p>
        </p:txBody>
      </p:sp>
      <p:sp>
        <p:nvSpPr>
          <p:cNvPr id="3" name="Rectangle 2"/>
          <p:cNvSpPr/>
          <p:nvPr/>
        </p:nvSpPr>
        <p:spPr>
          <a:xfrm>
            <a:off x="127245" y="2814830"/>
            <a:ext cx="3682753" cy="338554"/>
          </a:xfrm>
          <a:prstGeom prst="rect">
            <a:avLst/>
          </a:prstGeom>
        </p:spPr>
        <p:txBody>
          <a:bodyPr wrap="square">
            <a:spAutoFit/>
          </a:bodyPr>
          <a:lstStyle/>
          <a:p>
            <a:r>
              <a:rPr lang="en-US" sz="1600" b="1" dirty="0">
                <a:latin typeface="Century Schoolbook" panose="02040604050505020304" pitchFamily="18" charset="0"/>
              </a:rPr>
              <a:t>Contractual </a:t>
            </a:r>
            <a:r>
              <a:rPr lang="en-US" sz="1600" b="1" dirty="0" smtClean="0">
                <a:latin typeface="Century Schoolbook" panose="02040604050505020304" pitchFamily="18" charset="0"/>
              </a:rPr>
              <a:t>Services – ($15,336)</a:t>
            </a:r>
            <a:endParaRPr lang="en-US" sz="1600" dirty="0">
              <a:latin typeface="Century Schoolbook" panose="02040604050505020304" pitchFamily="18" charset="0"/>
            </a:endParaRPr>
          </a:p>
        </p:txBody>
      </p:sp>
      <p:sp>
        <p:nvSpPr>
          <p:cNvPr id="4" name="Rectangle 3"/>
          <p:cNvSpPr/>
          <p:nvPr/>
        </p:nvSpPr>
        <p:spPr>
          <a:xfrm>
            <a:off x="127245" y="3881014"/>
            <a:ext cx="2178802" cy="338554"/>
          </a:xfrm>
          <a:prstGeom prst="rect">
            <a:avLst/>
          </a:prstGeom>
        </p:spPr>
        <p:txBody>
          <a:bodyPr wrap="none">
            <a:spAutoFit/>
          </a:bodyPr>
          <a:lstStyle/>
          <a:p>
            <a:r>
              <a:rPr lang="en-US" sz="1600" b="1" dirty="0" smtClean="0">
                <a:latin typeface="Century Schoolbook" panose="02040604050505020304" pitchFamily="18" charset="0"/>
              </a:rPr>
              <a:t>Supplies - $104,608</a:t>
            </a:r>
            <a:endParaRPr lang="en-US" sz="1600" b="1" dirty="0">
              <a:latin typeface="Century Schoolbook" panose="02040604050505020304" pitchFamily="18" charset="0"/>
            </a:endParaRPr>
          </a:p>
        </p:txBody>
      </p:sp>
      <p:sp>
        <p:nvSpPr>
          <p:cNvPr id="8" name="Rectangle 1"/>
          <p:cNvSpPr>
            <a:spLocks noChangeArrowheads="1"/>
          </p:cNvSpPr>
          <p:nvPr/>
        </p:nvSpPr>
        <p:spPr bwMode="auto">
          <a:xfrm>
            <a:off x="685800" y="4431298"/>
            <a:ext cx="2978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tabLst>
                <a:tab pos="-457200" algn="l"/>
                <a:tab pos="285750" algn="l"/>
                <a:tab pos="2514600" algn="l"/>
                <a:tab pos="2571750" algn="l"/>
                <a:tab pos="2628900" algn="l"/>
                <a:tab pos="2686050" algn="l"/>
                <a:tab pos="2743200" algn="l"/>
              </a:tabLst>
              <a:defRPr>
                <a:solidFill>
                  <a:schemeClr val="tx1"/>
                </a:solidFill>
                <a:latin typeface="Arial" panose="020B0604020202020204" pitchFamily="34" charset="0"/>
              </a:defRPr>
            </a:lvl1pPr>
            <a:lvl2pPr eaLnBrk="0" hangingPunct="0">
              <a:tabLst>
                <a:tab pos="-457200" algn="l"/>
                <a:tab pos="285750" algn="l"/>
                <a:tab pos="2514600" algn="l"/>
                <a:tab pos="2571750" algn="l"/>
                <a:tab pos="2628900" algn="l"/>
                <a:tab pos="2686050" algn="l"/>
                <a:tab pos="2743200" algn="l"/>
              </a:tabLst>
              <a:defRPr>
                <a:solidFill>
                  <a:schemeClr val="tx1"/>
                </a:solidFill>
                <a:latin typeface="Arial" panose="020B0604020202020204" pitchFamily="34" charset="0"/>
              </a:defRPr>
            </a:lvl2pPr>
            <a:lvl3pPr eaLnBrk="0" hangingPunct="0">
              <a:tabLst>
                <a:tab pos="-457200" algn="l"/>
                <a:tab pos="285750" algn="l"/>
                <a:tab pos="2514600" algn="l"/>
                <a:tab pos="2571750" algn="l"/>
                <a:tab pos="2628900" algn="l"/>
                <a:tab pos="2686050" algn="l"/>
                <a:tab pos="2743200" algn="l"/>
              </a:tabLst>
              <a:defRPr>
                <a:solidFill>
                  <a:schemeClr val="tx1"/>
                </a:solidFill>
                <a:latin typeface="Arial" panose="020B0604020202020204" pitchFamily="34" charset="0"/>
              </a:defRPr>
            </a:lvl3pPr>
            <a:lvl4pPr eaLnBrk="0" hangingPunct="0">
              <a:tabLst>
                <a:tab pos="-457200" algn="l"/>
                <a:tab pos="285750" algn="l"/>
                <a:tab pos="2514600" algn="l"/>
                <a:tab pos="2571750" algn="l"/>
                <a:tab pos="2628900" algn="l"/>
                <a:tab pos="2686050" algn="l"/>
                <a:tab pos="2743200" algn="l"/>
              </a:tabLst>
              <a:defRPr>
                <a:solidFill>
                  <a:schemeClr val="tx1"/>
                </a:solidFill>
                <a:latin typeface="Arial" panose="020B0604020202020204" pitchFamily="34" charset="0"/>
              </a:defRPr>
            </a:lvl4pPr>
            <a:lvl5pPr eaLnBrk="0" hangingPunct="0">
              <a:tabLst>
                <a:tab pos="-457200" algn="l"/>
                <a:tab pos="285750" algn="l"/>
                <a:tab pos="2514600" algn="l"/>
                <a:tab pos="2571750" algn="l"/>
                <a:tab pos="2628900" algn="l"/>
                <a:tab pos="2686050" algn="l"/>
                <a:tab pos="2743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 pos="285750" algn="l"/>
                <a:tab pos="2514600" algn="l"/>
                <a:tab pos="2571750" algn="l"/>
                <a:tab pos="2628900" algn="l"/>
                <a:tab pos="2686050" algn="l"/>
                <a:tab pos="2743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 pos="285750" algn="l"/>
                <a:tab pos="2514600" algn="l"/>
                <a:tab pos="2571750" algn="l"/>
                <a:tab pos="2628900" algn="l"/>
                <a:tab pos="2686050" algn="l"/>
                <a:tab pos="2743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 pos="285750" algn="l"/>
                <a:tab pos="2514600" algn="l"/>
                <a:tab pos="2571750" algn="l"/>
                <a:tab pos="2628900" algn="l"/>
                <a:tab pos="2686050" algn="l"/>
                <a:tab pos="2743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 pos="285750" algn="l"/>
                <a:tab pos="2514600" algn="l"/>
                <a:tab pos="2571750" algn="l"/>
                <a:tab pos="2628900" algn="l"/>
                <a:tab pos="2686050" algn="l"/>
                <a:tab pos="2743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 pos="285750" algn="l"/>
                <a:tab pos="2514600" algn="l"/>
                <a:tab pos="2571750" algn="l"/>
                <a:tab pos="2628900" algn="l"/>
                <a:tab pos="2686050" algn="l"/>
                <a:tab pos="2743200" algn="l"/>
              </a:tabLst>
            </a:pPr>
            <a:r>
              <a:rPr kumimoji="0" lang="en-US" altLang="en-US" sz="1200" b="0" i="0" u="none" strike="noStrike" cap="none" normalizeH="0" baseline="0" dirty="0" smtClean="0">
                <a:ln>
                  <a:noFill/>
                </a:ln>
                <a:solidFill>
                  <a:schemeClr val="tx1"/>
                </a:solidFill>
                <a:effectLst/>
                <a:latin typeface="Century Schoolbook" panose="02040604050505020304" pitchFamily="18" charset="0"/>
                <a:ea typeface="Times New Roman" panose="02020603050405020304" pitchFamily="18" charset="0"/>
              </a:rPr>
              <a:t>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4236642145"/>
              </p:ext>
            </p:extLst>
          </p:nvPr>
        </p:nvGraphicFramePr>
        <p:xfrm>
          <a:off x="127616" y="4234606"/>
          <a:ext cx="4859415" cy="853440"/>
        </p:xfrm>
        <a:graphic>
          <a:graphicData uri="http://schemas.openxmlformats.org/drawingml/2006/table">
            <a:tbl>
              <a:tblPr>
                <a:tableStyleId>{5C22544A-7EE6-4342-B048-85BDC9FD1C3A}</a:tableStyleId>
              </a:tblPr>
              <a:tblGrid>
                <a:gridCol w="3910984">
                  <a:extLst>
                    <a:ext uri="{9D8B030D-6E8A-4147-A177-3AD203B41FA5}">
                      <a16:colId xmlns:a16="http://schemas.microsoft.com/office/drawing/2014/main" val="3476644228"/>
                    </a:ext>
                  </a:extLst>
                </a:gridCol>
                <a:gridCol w="948431">
                  <a:extLst>
                    <a:ext uri="{9D8B030D-6E8A-4147-A177-3AD203B41FA5}">
                      <a16:colId xmlns:a16="http://schemas.microsoft.com/office/drawing/2014/main" val="1817056528"/>
                    </a:ext>
                  </a:extLst>
                </a:gridCol>
              </a:tblGrid>
              <a:tr h="75481">
                <a:tc>
                  <a:txBody>
                    <a:bodyPr/>
                    <a:lstStyle/>
                    <a:p>
                      <a:pPr marL="0" marR="0">
                        <a:spcBef>
                          <a:spcPts val="0"/>
                        </a:spcBef>
                        <a:spcAft>
                          <a:spcPts val="0"/>
                        </a:spcAft>
                      </a:pPr>
                      <a:r>
                        <a:rPr lang="en-US" sz="1400" b="1" spc="-15" dirty="0" smtClean="0">
                          <a:effectLst/>
                          <a:latin typeface="Century Schoolbook" panose="02040604050505020304" pitchFamily="18" charset="0"/>
                        </a:rPr>
                        <a:t>Gasoline</a:t>
                      </a:r>
                      <a:endParaRPr lang="en-US" sz="1400" b="1" dirty="0">
                        <a:effectLst/>
                        <a:latin typeface="Century Schoolbook" panose="02040604050505020304" pitchFamily="18" charset="0"/>
                        <a:ea typeface="Times New Roman" panose="02020603050405020304" pitchFamily="18" charset="0"/>
                      </a:endParaRPr>
                    </a:p>
                  </a:txBody>
                  <a:tcPr marL="68580" marR="68580" marT="0" marB="0"/>
                </a:tc>
                <a:tc>
                  <a:txBody>
                    <a:bodyPr/>
                    <a:lstStyle/>
                    <a:p>
                      <a:pPr marL="0" marR="0" algn="r">
                        <a:spcBef>
                          <a:spcPts val="0"/>
                        </a:spcBef>
                        <a:spcAft>
                          <a:spcPts val="0"/>
                        </a:spcAft>
                      </a:pPr>
                      <a:r>
                        <a:rPr lang="en-US" sz="1400" b="1" spc="-15" dirty="0" smtClean="0">
                          <a:effectLst/>
                          <a:latin typeface="Century Schoolbook" panose="02040604050505020304" pitchFamily="18" charset="0"/>
                        </a:rPr>
                        <a:t>$24,510</a:t>
                      </a:r>
                      <a:endParaRPr lang="en-US" sz="1400" b="1" dirty="0">
                        <a:effectLst/>
                        <a:latin typeface="Century Schoolbook" panose="020406040505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3021326094"/>
                  </a:ext>
                </a:extLst>
              </a:tr>
              <a:tr h="180340">
                <a:tc>
                  <a:txBody>
                    <a:bodyPr/>
                    <a:lstStyle/>
                    <a:p>
                      <a:pPr marL="0" marR="0">
                        <a:spcBef>
                          <a:spcPts val="0"/>
                        </a:spcBef>
                        <a:spcAft>
                          <a:spcPts val="0"/>
                        </a:spcAft>
                      </a:pPr>
                      <a:r>
                        <a:rPr lang="en-US" sz="1400" b="1" spc="-15" dirty="0" smtClean="0">
                          <a:effectLst/>
                          <a:latin typeface="Century Schoolbook" panose="02040604050505020304" pitchFamily="18" charset="0"/>
                        </a:rPr>
                        <a:t>Diesel</a:t>
                      </a:r>
                      <a:endParaRPr lang="en-US" sz="1400" b="1" dirty="0">
                        <a:effectLst/>
                        <a:latin typeface="Century Schoolbook" panose="02040604050505020304" pitchFamily="18" charset="0"/>
                        <a:ea typeface="Times New Roman" panose="02020603050405020304" pitchFamily="18" charset="0"/>
                      </a:endParaRPr>
                    </a:p>
                  </a:txBody>
                  <a:tcPr marL="68580" marR="68580" marT="0" marB="0"/>
                </a:tc>
                <a:tc>
                  <a:txBody>
                    <a:bodyPr/>
                    <a:lstStyle/>
                    <a:p>
                      <a:pPr marL="0" marR="0" algn="r">
                        <a:spcBef>
                          <a:spcPts val="0"/>
                        </a:spcBef>
                        <a:spcAft>
                          <a:spcPts val="0"/>
                        </a:spcAft>
                      </a:pPr>
                      <a:r>
                        <a:rPr lang="en-US" sz="1400" b="1" spc="-15" dirty="0" smtClean="0">
                          <a:effectLst/>
                          <a:latin typeface="Century Schoolbook" panose="02040604050505020304" pitchFamily="18" charset="0"/>
                        </a:rPr>
                        <a:t>$27,625</a:t>
                      </a:r>
                      <a:endParaRPr lang="en-US" sz="1400" b="1" dirty="0">
                        <a:effectLst/>
                        <a:latin typeface="Century Schoolbook" panose="020406040505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3621453378"/>
                  </a:ext>
                </a:extLst>
              </a:tr>
              <a:tr h="180340">
                <a:tc>
                  <a:txBody>
                    <a:bodyPr/>
                    <a:lstStyle/>
                    <a:p>
                      <a:pPr marL="0" marR="0">
                        <a:spcBef>
                          <a:spcPts val="0"/>
                        </a:spcBef>
                        <a:spcAft>
                          <a:spcPts val="0"/>
                        </a:spcAft>
                      </a:pPr>
                      <a:r>
                        <a:rPr lang="en-US" sz="1400" b="1" spc="-15" dirty="0" smtClean="0">
                          <a:effectLst/>
                          <a:latin typeface="Century Schoolbook" panose="02040604050505020304" pitchFamily="18" charset="0"/>
                        </a:rPr>
                        <a:t>Cement, Sand, Salt, Gravel &amp; Ground Supplies</a:t>
                      </a:r>
                      <a:endParaRPr lang="en-US" sz="1400" b="1" dirty="0">
                        <a:effectLst/>
                        <a:latin typeface="Century Schoolbook" panose="02040604050505020304" pitchFamily="18" charset="0"/>
                        <a:ea typeface="Times New Roman" panose="02020603050405020304" pitchFamily="18" charset="0"/>
                      </a:endParaRPr>
                    </a:p>
                  </a:txBody>
                  <a:tcPr marL="68580" marR="68580" marT="0" marB="0"/>
                </a:tc>
                <a:tc>
                  <a:txBody>
                    <a:bodyPr/>
                    <a:lstStyle/>
                    <a:p>
                      <a:pPr marL="0" marR="0" algn="r">
                        <a:spcBef>
                          <a:spcPts val="0"/>
                        </a:spcBef>
                        <a:spcAft>
                          <a:spcPts val="0"/>
                        </a:spcAft>
                      </a:pPr>
                      <a:r>
                        <a:rPr lang="en-US" sz="1400" b="1" spc="-15" dirty="0" smtClean="0">
                          <a:effectLst/>
                          <a:latin typeface="Century Schoolbook" panose="02040604050505020304" pitchFamily="18" charset="0"/>
                        </a:rPr>
                        <a:t>$24,660</a:t>
                      </a:r>
                      <a:endParaRPr lang="en-US" sz="1400" b="1" dirty="0">
                        <a:effectLst/>
                        <a:latin typeface="Century Schoolbook" panose="020406040505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2466549770"/>
                  </a:ext>
                </a:extLst>
              </a:tr>
            </a:tbl>
          </a:graphicData>
        </a:graphic>
      </p:graphicFrame>
      <p:sp>
        <p:nvSpPr>
          <p:cNvPr id="11" name="Rectangle 10"/>
          <p:cNvSpPr/>
          <p:nvPr/>
        </p:nvSpPr>
        <p:spPr>
          <a:xfrm>
            <a:off x="127245" y="1524111"/>
            <a:ext cx="2667000" cy="338554"/>
          </a:xfrm>
          <a:prstGeom prst="rect">
            <a:avLst/>
          </a:prstGeom>
        </p:spPr>
        <p:txBody>
          <a:bodyPr wrap="square">
            <a:spAutoFit/>
          </a:bodyPr>
          <a:lstStyle/>
          <a:p>
            <a:r>
              <a:rPr lang="en-US" sz="1600" b="1" dirty="0" smtClean="0">
                <a:latin typeface="Century Schoolbook" panose="02040604050505020304" pitchFamily="18" charset="0"/>
              </a:rPr>
              <a:t>Personnel - $622,743</a:t>
            </a:r>
            <a:endParaRPr lang="en-US" sz="1600" dirty="0">
              <a:latin typeface="Century Schoolbook" panose="02040604050505020304" pitchFamily="18"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2587060264"/>
              </p:ext>
            </p:extLst>
          </p:nvPr>
        </p:nvGraphicFramePr>
        <p:xfrm>
          <a:off x="127245" y="1947969"/>
          <a:ext cx="4859415" cy="640080"/>
        </p:xfrm>
        <a:graphic>
          <a:graphicData uri="http://schemas.openxmlformats.org/drawingml/2006/table">
            <a:tbl>
              <a:tblPr>
                <a:tableStyleId>{5C22544A-7EE6-4342-B048-85BDC9FD1C3A}</a:tableStyleId>
              </a:tblPr>
              <a:tblGrid>
                <a:gridCol w="3911354">
                  <a:extLst>
                    <a:ext uri="{9D8B030D-6E8A-4147-A177-3AD203B41FA5}">
                      <a16:colId xmlns:a16="http://schemas.microsoft.com/office/drawing/2014/main" val="3476644228"/>
                    </a:ext>
                  </a:extLst>
                </a:gridCol>
                <a:gridCol w="948061">
                  <a:extLst>
                    <a:ext uri="{9D8B030D-6E8A-4147-A177-3AD203B41FA5}">
                      <a16:colId xmlns:a16="http://schemas.microsoft.com/office/drawing/2014/main" val="1817056528"/>
                    </a:ext>
                  </a:extLst>
                </a:gridCol>
              </a:tblGrid>
              <a:tr h="75481">
                <a:tc>
                  <a:txBody>
                    <a:bodyPr/>
                    <a:lstStyle/>
                    <a:p>
                      <a:pPr marL="0" marR="0" algn="just">
                        <a:spcBef>
                          <a:spcPts val="0"/>
                        </a:spcBef>
                        <a:spcAft>
                          <a:spcPts val="0"/>
                        </a:spcAft>
                      </a:pPr>
                      <a:r>
                        <a:rPr lang="en-US" sz="1400" b="1" dirty="0" smtClean="0">
                          <a:effectLst/>
                          <a:latin typeface="Century Schoolbook" panose="02040604050505020304" pitchFamily="18" charset="0"/>
                        </a:rPr>
                        <a:t>Health Insurance</a:t>
                      </a:r>
                      <a:endParaRPr lang="en-US" sz="1400" b="1" dirty="0">
                        <a:effectLst/>
                        <a:latin typeface="Century Schoolbook" panose="02040604050505020304" pitchFamily="18" charset="0"/>
                        <a:ea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400" b="1" dirty="0" smtClean="0">
                          <a:effectLst/>
                          <a:latin typeface="Century Schoolbook" panose="02040604050505020304" pitchFamily="18" charset="0"/>
                        </a:rPr>
                        <a:t>$114,400</a:t>
                      </a:r>
                      <a:endParaRPr lang="en-US" sz="1400" b="1" dirty="0">
                        <a:effectLst/>
                        <a:latin typeface="Century Schoolbook" panose="020406040505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021326094"/>
                  </a:ext>
                </a:extLst>
              </a:tr>
              <a:tr h="180340">
                <a:tc>
                  <a:txBody>
                    <a:bodyPr/>
                    <a:lstStyle/>
                    <a:p>
                      <a:pPr marL="0" marR="0" algn="just">
                        <a:spcBef>
                          <a:spcPts val="0"/>
                        </a:spcBef>
                        <a:spcAft>
                          <a:spcPts val="0"/>
                        </a:spcAft>
                      </a:pPr>
                      <a:r>
                        <a:rPr lang="en-US" sz="1400" b="1" dirty="0" smtClean="0">
                          <a:effectLst/>
                          <a:latin typeface="Century Schoolbook" panose="02040604050505020304" pitchFamily="18" charset="0"/>
                        </a:rPr>
                        <a:t>Pension</a:t>
                      </a:r>
                      <a:r>
                        <a:rPr lang="en-US" sz="1400" b="1" baseline="0" dirty="0" smtClean="0">
                          <a:effectLst/>
                          <a:latin typeface="Century Schoolbook" panose="02040604050505020304" pitchFamily="18" charset="0"/>
                        </a:rPr>
                        <a:t> ADEC</a:t>
                      </a:r>
                      <a:endParaRPr lang="en-US" sz="1400" b="1" dirty="0">
                        <a:effectLst/>
                        <a:latin typeface="Century Schoolbook" panose="02040604050505020304" pitchFamily="18" charset="0"/>
                        <a:ea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400" b="1" dirty="0" smtClean="0">
                          <a:effectLst/>
                          <a:latin typeface="Century Schoolbook" panose="02040604050505020304" pitchFamily="18" charset="0"/>
                        </a:rPr>
                        <a:t>$70,089</a:t>
                      </a:r>
                      <a:endParaRPr lang="en-US" sz="1400" b="1" dirty="0">
                        <a:effectLst/>
                        <a:latin typeface="Century Schoolbook" panose="020406040505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621453378"/>
                  </a:ext>
                </a:extLst>
              </a:tr>
              <a:tr h="180340">
                <a:tc>
                  <a:txBody>
                    <a:bodyPr/>
                    <a:lstStyle/>
                    <a:p>
                      <a:pPr marL="0" marR="0" algn="just">
                        <a:spcBef>
                          <a:spcPts val="0"/>
                        </a:spcBef>
                        <a:spcAft>
                          <a:spcPts val="0"/>
                        </a:spcAft>
                      </a:pPr>
                      <a:r>
                        <a:rPr lang="en-US" sz="1400" b="1" dirty="0" smtClean="0">
                          <a:effectLst/>
                          <a:latin typeface="Century Schoolbook" panose="02040604050505020304" pitchFamily="18" charset="0"/>
                        </a:rPr>
                        <a:t>Sick and Severance Fund contribution</a:t>
                      </a:r>
                      <a:endParaRPr lang="en-US" sz="1400" b="1" dirty="0">
                        <a:effectLst/>
                        <a:latin typeface="Century Schoolbook" panose="02040604050505020304" pitchFamily="18" charset="0"/>
                        <a:ea typeface="Times New Roman" panose="02020603050405020304" pitchFamily="18" charset="0"/>
                      </a:endParaRPr>
                    </a:p>
                  </a:txBody>
                  <a:tcPr marL="68580" marR="68580" marT="0" marB="0"/>
                </a:tc>
                <a:tc>
                  <a:txBody>
                    <a:bodyPr/>
                    <a:lstStyle/>
                    <a:p>
                      <a:pPr marL="0" marR="0" algn="r">
                        <a:spcBef>
                          <a:spcPts val="0"/>
                        </a:spcBef>
                        <a:spcAft>
                          <a:spcPts val="0"/>
                        </a:spcAft>
                      </a:pPr>
                      <a:r>
                        <a:rPr lang="en-US" sz="1400" b="1" dirty="0" smtClean="0">
                          <a:effectLst/>
                          <a:latin typeface="Century Schoolbook" panose="02040604050505020304" pitchFamily="18" charset="0"/>
                        </a:rPr>
                        <a:t>$80,000</a:t>
                      </a:r>
                      <a:endParaRPr lang="en-US" sz="1400" b="1" dirty="0">
                        <a:effectLst/>
                        <a:latin typeface="Century Schoolbook" panose="020406040505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466549770"/>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23371025"/>
              </p:ext>
            </p:extLst>
          </p:nvPr>
        </p:nvGraphicFramePr>
        <p:xfrm>
          <a:off x="127245" y="3142588"/>
          <a:ext cx="4859415" cy="640080"/>
        </p:xfrm>
        <a:graphic>
          <a:graphicData uri="http://schemas.openxmlformats.org/drawingml/2006/table">
            <a:tbl>
              <a:tblPr>
                <a:tableStyleId>{5C22544A-7EE6-4342-B048-85BDC9FD1C3A}</a:tableStyleId>
              </a:tblPr>
              <a:tblGrid>
                <a:gridCol w="3911354">
                  <a:extLst>
                    <a:ext uri="{9D8B030D-6E8A-4147-A177-3AD203B41FA5}">
                      <a16:colId xmlns:a16="http://schemas.microsoft.com/office/drawing/2014/main" val="3476644228"/>
                    </a:ext>
                  </a:extLst>
                </a:gridCol>
                <a:gridCol w="948061">
                  <a:extLst>
                    <a:ext uri="{9D8B030D-6E8A-4147-A177-3AD203B41FA5}">
                      <a16:colId xmlns:a16="http://schemas.microsoft.com/office/drawing/2014/main" val="1817056528"/>
                    </a:ext>
                  </a:extLst>
                </a:gridCol>
              </a:tblGrid>
              <a:tr h="75481">
                <a:tc>
                  <a:txBody>
                    <a:bodyPr/>
                    <a:lstStyle/>
                    <a:p>
                      <a:pPr marL="0" marR="0" algn="just">
                        <a:spcBef>
                          <a:spcPts val="0"/>
                        </a:spcBef>
                        <a:spcAft>
                          <a:spcPts val="0"/>
                        </a:spcAft>
                      </a:pPr>
                      <a:r>
                        <a:rPr lang="en-US" sz="1400" b="1" dirty="0" smtClean="0">
                          <a:effectLst/>
                          <a:latin typeface="Century Schoolbook" panose="02040604050505020304" pitchFamily="18" charset="0"/>
                        </a:rPr>
                        <a:t>Legal</a:t>
                      </a:r>
                      <a:endParaRPr lang="en-US" sz="1400" b="1" dirty="0">
                        <a:effectLst/>
                        <a:latin typeface="Century Schoolbook" panose="02040604050505020304" pitchFamily="18" charset="0"/>
                        <a:ea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400" b="1" dirty="0" smtClean="0">
                          <a:effectLst/>
                          <a:latin typeface="Century Schoolbook" panose="02040604050505020304" pitchFamily="18" charset="0"/>
                        </a:rPr>
                        <a:t>($10,000)</a:t>
                      </a:r>
                      <a:endParaRPr lang="en-US" sz="1400" b="1" dirty="0">
                        <a:effectLst/>
                        <a:latin typeface="Century Schoolbook" panose="020406040505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021326094"/>
                  </a:ext>
                </a:extLst>
              </a:tr>
              <a:tr h="180340">
                <a:tc>
                  <a:txBody>
                    <a:bodyPr/>
                    <a:lstStyle/>
                    <a:p>
                      <a:pPr marL="0" marR="0" algn="just">
                        <a:spcBef>
                          <a:spcPts val="0"/>
                        </a:spcBef>
                        <a:spcAft>
                          <a:spcPts val="0"/>
                        </a:spcAft>
                      </a:pPr>
                      <a:r>
                        <a:rPr lang="en-US" sz="1400" b="1" dirty="0" smtClean="0">
                          <a:effectLst/>
                          <a:latin typeface="Century Schoolbook" panose="02040604050505020304" pitchFamily="18" charset="0"/>
                        </a:rPr>
                        <a:t>Service Contracts</a:t>
                      </a:r>
                      <a:endParaRPr lang="en-US" sz="1400" b="1" dirty="0">
                        <a:effectLst/>
                        <a:latin typeface="Century Schoolbook" panose="02040604050505020304" pitchFamily="18" charset="0"/>
                        <a:ea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400" b="1" dirty="0" smtClean="0">
                          <a:effectLst/>
                          <a:latin typeface="Century Schoolbook" panose="02040604050505020304" pitchFamily="18" charset="0"/>
                        </a:rPr>
                        <a:t>($35,006)</a:t>
                      </a:r>
                      <a:endParaRPr lang="en-US" sz="1400" b="1" dirty="0">
                        <a:effectLst/>
                        <a:latin typeface="Century Schoolbook" panose="020406040505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621453378"/>
                  </a:ext>
                </a:extLst>
              </a:tr>
              <a:tr h="180340">
                <a:tc>
                  <a:txBody>
                    <a:bodyPr/>
                    <a:lstStyle/>
                    <a:p>
                      <a:pPr marL="0" marR="0" algn="just">
                        <a:spcBef>
                          <a:spcPts val="0"/>
                        </a:spcBef>
                        <a:spcAft>
                          <a:spcPts val="0"/>
                        </a:spcAft>
                      </a:pPr>
                      <a:r>
                        <a:rPr lang="en-US" sz="1400" b="1" dirty="0" smtClean="0">
                          <a:effectLst/>
                          <a:latin typeface="Century Schoolbook" panose="02040604050505020304" pitchFamily="18" charset="0"/>
                        </a:rPr>
                        <a:t>IT Services</a:t>
                      </a:r>
                      <a:endParaRPr lang="en-US" sz="1400" b="1" dirty="0">
                        <a:effectLst/>
                        <a:latin typeface="Century Schoolbook" panose="02040604050505020304" pitchFamily="18" charset="0"/>
                        <a:ea typeface="Times New Roman" panose="02020603050405020304" pitchFamily="18" charset="0"/>
                      </a:endParaRPr>
                    </a:p>
                  </a:txBody>
                  <a:tcPr marL="68580" marR="68580" marT="0" marB="0"/>
                </a:tc>
                <a:tc>
                  <a:txBody>
                    <a:bodyPr/>
                    <a:lstStyle/>
                    <a:p>
                      <a:pPr marL="0" marR="0" algn="r">
                        <a:spcBef>
                          <a:spcPts val="0"/>
                        </a:spcBef>
                        <a:spcAft>
                          <a:spcPts val="0"/>
                        </a:spcAft>
                      </a:pPr>
                      <a:r>
                        <a:rPr lang="en-US" sz="1400" b="1" dirty="0" smtClean="0">
                          <a:effectLst/>
                          <a:latin typeface="Century Schoolbook" panose="02040604050505020304" pitchFamily="18" charset="0"/>
                        </a:rPr>
                        <a:t>$47,210</a:t>
                      </a:r>
                      <a:endParaRPr lang="en-US" sz="1400" b="1" dirty="0">
                        <a:effectLst/>
                        <a:latin typeface="Century Schoolbook" panose="020406040505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466549770"/>
                  </a:ext>
                </a:extLst>
              </a:tr>
            </a:tbl>
          </a:graphicData>
        </a:graphic>
      </p:graphicFrame>
      <p:sp>
        <p:nvSpPr>
          <p:cNvPr id="15" name="Rectangle 14"/>
          <p:cNvSpPr/>
          <p:nvPr/>
        </p:nvSpPr>
        <p:spPr>
          <a:xfrm>
            <a:off x="127245" y="5230425"/>
            <a:ext cx="3682753" cy="338554"/>
          </a:xfrm>
          <a:prstGeom prst="rect">
            <a:avLst/>
          </a:prstGeom>
        </p:spPr>
        <p:txBody>
          <a:bodyPr wrap="square">
            <a:spAutoFit/>
          </a:bodyPr>
          <a:lstStyle/>
          <a:p>
            <a:r>
              <a:rPr lang="en-US" sz="1600" b="1" dirty="0" smtClean="0">
                <a:latin typeface="Century Schoolbook" panose="02040604050505020304" pitchFamily="18" charset="0"/>
              </a:rPr>
              <a:t>Capital – $750</a:t>
            </a:r>
            <a:endParaRPr lang="en-US" sz="1600" dirty="0">
              <a:latin typeface="Century Schoolbook" panose="02040604050505020304" pitchFamily="18" charset="0"/>
            </a:endParaRPr>
          </a:p>
        </p:txBody>
      </p:sp>
      <p:sp>
        <p:nvSpPr>
          <p:cNvPr id="16" name="Rectangle 15"/>
          <p:cNvSpPr/>
          <p:nvPr/>
        </p:nvSpPr>
        <p:spPr>
          <a:xfrm>
            <a:off x="127245" y="5693958"/>
            <a:ext cx="3682753" cy="338554"/>
          </a:xfrm>
          <a:prstGeom prst="rect">
            <a:avLst/>
          </a:prstGeom>
        </p:spPr>
        <p:txBody>
          <a:bodyPr wrap="square">
            <a:spAutoFit/>
          </a:bodyPr>
          <a:lstStyle/>
          <a:p>
            <a:r>
              <a:rPr lang="en-US" sz="1600" b="1" dirty="0" smtClean="0">
                <a:latin typeface="Century Schoolbook" panose="02040604050505020304" pitchFamily="18" charset="0"/>
              </a:rPr>
              <a:t>Utilities – $11,173</a:t>
            </a:r>
            <a:endParaRPr lang="en-US" sz="1600" dirty="0">
              <a:latin typeface="Century Schoolbook" panose="02040604050505020304"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621578"/>
          </a:xfrm>
        </p:spPr>
        <p:txBody>
          <a:bodyPr/>
          <a:lstStyle/>
          <a:p>
            <a:r>
              <a:rPr lang="en-US" dirty="0" smtClean="0"/>
              <a:t>Debt Service</a:t>
            </a:r>
            <a:endParaRPr lang="en-US" dirty="0"/>
          </a:p>
        </p:txBody>
      </p:sp>
      <p:sp>
        <p:nvSpPr>
          <p:cNvPr id="3" name="TextBox 2"/>
          <p:cNvSpPr txBox="1"/>
          <p:nvPr/>
        </p:nvSpPr>
        <p:spPr>
          <a:xfrm>
            <a:off x="373488" y="3980584"/>
            <a:ext cx="8077199" cy="2308324"/>
          </a:xfrm>
          <a:prstGeom prst="rect">
            <a:avLst/>
          </a:prstGeom>
          <a:noFill/>
        </p:spPr>
        <p:txBody>
          <a:bodyPr wrap="square" rtlCol="0">
            <a:spAutoFit/>
          </a:bodyPr>
          <a:lstStyle/>
          <a:p>
            <a:r>
              <a:rPr lang="en-US" dirty="0" smtClean="0">
                <a:latin typeface="Century Schoolbook" panose="02040604050505020304" pitchFamily="18" charset="0"/>
              </a:rPr>
              <a:t>Debt Service is (1.14%)% or ($33,312) decrease. </a:t>
            </a:r>
          </a:p>
          <a:p>
            <a:endParaRPr lang="en-US" dirty="0">
              <a:latin typeface="Century Schoolbook" panose="02040604050505020304" pitchFamily="18" charset="0"/>
            </a:endParaRPr>
          </a:p>
          <a:p>
            <a:r>
              <a:rPr lang="en-US" dirty="0" smtClean="0">
                <a:latin typeface="Century Schoolbook" panose="02040604050505020304" pitchFamily="18" charset="0"/>
              </a:rPr>
              <a:t>Debt service is anticipated to increase in FY25 and FY26 based on the issuance of previously approved road and HVAC bonds. </a:t>
            </a:r>
            <a:r>
              <a:rPr lang="en-US" dirty="0">
                <a:latin typeface="Century Schoolbook" panose="02040604050505020304" pitchFamily="18" charset="0"/>
              </a:rPr>
              <a:t>The good news is that the Town’s long term bonded debt </a:t>
            </a:r>
            <a:r>
              <a:rPr lang="en-US" dirty="0" smtClean="0">
                <a:latin typeface="Century Schoolbook" panose="02040604050505020304" pitchFamily="18" charset="0"/>
              </a:rPr>
              <a:t>will then </a:t>
            </a:r>
            <a:r>
              <a:rPr lang="en-US" dirty="0">
                <a:latin typeface="Century Schoolbook" panose="02040604050505020304" pitchFamily="18" charset="0"/>
              </a:rPr>
              <a:t>continue to decline or allow other needed projects to proceed without a major tax </a:t>
            </a:r>
            <a:r>
              <a:rPr lang="en-US" dirty="0" smtClean="0">
                <a:latin typeface="Century Schoolbook" panose="02040604050505020304" pitchFamily="18" charset="0"/>
              </a:rPr>
              <a:t>impact.  </a:t>
            </a:r>
          </a:p>
          <a:p>
            <a:endParaRPr lang="en-US" dirty="0">
              <a:latin typeface="Century Schoolbook" panose="02040604050505020304" pitchFamily="18" charset="0"/>
            </a:endParaRPr>
          </a:p>
          <a:p>
            <a:r>
              <a:rPr lang="en-US" dirty="0" smtClean="0">
                <a:latin typeface="Century Schoolbook" panose="02040604050505020304" pitchFamily="18" charset="0"/>
              </a:rPr>
              <a:t>Debt service is 6.4% of the proposed budget.  </a:t>
            </a:r>
            <a:endParaRPr lang="en-US" dirty="0">
              <a:latin typeface="Century Schoolbook" panose="02040604050505020304" pitchFamily="18" charset="0"/>
            </a:endParaRPr>
          </a:p>
        </p:txBody>
      </p:sp>
      <p:pic>
        <p:nvPicPr>
          <p:cNvPr id="4" name="Picture 3"/>
          <p:cNvPicPr>
            <a:picLocks noChangeAspect="1"/>
          </p:cNvPicPr>
          <p:nvPr/>
        </p:nvPicPr>
        <p:blipFill>
          <a:blip r:embed="rId3"/>
          <a:stretch>
            <a:fillRect/>
          </a:stretch>
        </p:blipFill>
        <p:spPr>
          <a:xfrm>
            <a:off x="485313" y="990600"/>
            <a:ext cx="2651986" cy="2602230"/>
          </a:xfrm>
          <a:prstGeom prst="rect">
            <a:avLst/>
          </a:prstGeom>
        </p:spPr>
      </p:pic>
      <p:pic>
        <p:nvPicPr>
          <p:cNvPr id="7" name="Picture 6"/>
          <p:cNvPicPr>
            <a:picLocks noChangeAspect="1"/>
          </p:cNvPicPr>
          <p:nvPr/>
        </p:nvPicPr>
        <p:blipFill>
          <a:blip r:embed="rId4"/>
          <a:stretch>
            <a:fillRect/>
          </a:stretch>
        </p:blipFill>
        <p:spPr>
          <a:xfrm>
            <a:off x="3679321" y="76200"/>
            <a:ext cx="4733636" cy="3810000"/>
          </a:xfrm>
          <a:prstGeom prst="rect">
            <a:avLst/>
          </a:prstGeom>
        </p:spPr>
      </p:pic>
    </p:spTree>
    <p:extLst>
      <p:ext uri="{BB962C8B-B14F-4D97-AF65-F5344CB8AC3E}">
        <p14:creationId xmlns:p14="http://schemas.microsoft.com/office/powerpoint/2010/main" val="16855808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2"/>
          <p:cNvSpPr>
            <a:spLocks noGrp="1" noChangeArrowheads="1"/>
          </p:cNvSpPr>
          <p:nvPr>
            <p:ph type="title"/>
          </p:nvPr>
        </p:nvSpPr>
        <p:spPr>
          <a:xfrm>
            <a:off x="381000" y="275077"/>
            <a:ext cx="8001000" cy="666750"/>
          </a:xfrm>
        </p:spPr>
        <p:txBody>
          <a:bodyPr>
            <a:normAutofit fontScale="90000"/>
          </a:bodyPr>
          <a:lstStyle/>
          <a:p>
            <a:pPr algn="ctr" eaLnBrk="1" hangingPunct="1"/>
            <a:r>
              <a:rPr lang="en-US" sz="4400" dirty="0" smtClean="0"/>
              <a:t>Capital Budget Highlights</a:t>
            </a:r>
          </a:p>
        </p:txBody>
      </p:sp>
      <p:sp>
        <p:nvSpPr>
          <p:cNvPr id="21507" name="Rectangle 3"/>
          <p:cNvSpPr>
            <a:spLocks noGrp="1" noChangeArrowheads="1"/>
          </p:cNvSpPr>
          <p:nvPr>
            <p:ph idx="1"/>
          </p:nvPr>
        </p:nvSpPr>
        <p:spPr>
          <a:xfrm>
            <a:off x="304800" y="966213"/>
            <a:ext cx="8001000" cy="1775462"/>
          </a:xfrm>
        </p:spPr>
        <p:txBody>
          <a:bodyPr>
            <a:normAutofit lnSpcReduction="10000"/>
          </a:bodyPr>
          <a:lstStyle/>
          <a:p>
            <a:pPr eaLnBrk="1" hangingPunct="1"/>
            <a:r>
              <a:rPr lang="en-US" dirty="0" smtClean="0">
                <a:latin typeface="Century Schoolbook" panose="02040604050505020304" pitchFamily="18" charset="0"/>
              </a:rPr>
              <a:t>Capital budget increased by $96,500 or 13.34%. </a:t>
            </a:r>
          </a:p>
          <a:p>
            <a:pPr eaLnBrk="1" hangingPunct="1"/>
            <a:r>
              <a:rPr lang="en-US" dirty="0" smtClean="0">
                <a:latin typeface="Century Schoolbook" panose="02040604050505020304" pitchFamily="18" charset="0"/>
              </a:rPr>
              <a:t>Sustainability level is $1,000,000 (proposed is at 82% of target)</a:t>
            </a:r>
          </a:p>
          <a:p>
            <a:pPr eaLnBrk="1" hangingPunct="1"/>
            <a:r>
              <a:rPr lang="en-US" dirty="0" smtClean="0">
                <a:latin typeface="Century Schoolbook" panose="02040604050505020304" pitchFamily="18" charset="0"/>
              </a:rPr>
              <a:t>In FY20 the Capital Budget was $932,000.  This proposal is still $112,000 less than Pre-</a:t>
            </a:r>
            <a:r>
              <a:rPr lang="en-US" dirty="0" err="1" smtClean="0">
                <a:latin typeface="Century Schoolbook" panose="02040604050505020304" pitchFamily="18" charset="0"/>
              </a:rPr>
              <a:t>Covid</a:t>
            </a:r>
            <a:r>
              <a:rPr lang="en-US" dirty="0" smtClean="0">
                <a:latin typeface="Century Schoolbook" panose="02040604050505020304" pitchFamily="18" charset="0"/>
              </a:rPr>
              <a:t> spending.</a:t>
            </a:r>
          </a:p>
        </p:txBody>
      </p:sp>
      <p:sp>
        <p:nvSpPr>
          <p:cNvPr id="2" name="TextBox 1"/>
          <p:cNvSpPr txBox="1"/>
          <p:nvPr/>
        </p:nvSpPr>
        <p:spPr>
          <a:xfrm>
            <a:off x="381000" y="5943600"/>
            <a:ext cx="7598555" cy="369332"/>
          </a:xfrm>
          <a:prstGeom prst="rect">
            <a:avLst/>
          </a:prstGeom>
          <a:noFill/>
        </p:spPr>
        <p:txBody>
          <a:bodyPr wrap="none" rtlCol="0">
            <a:spAutoFit/>
          </a:bodyPr>
          <a:lstStyle/>
          <a:p>
            <a:r>
              <a:rPr lang="en-US" dirty="0" smtClean="0">
                <a:latin typeface="Century Schoolbook" panose="02040604050505020304" pitchFamily="18" charset="0"/>
              </a:rPr>
              <a:t>Note:  FY 95 levels, if adjusted for inflation, would be over $1,000,000</a:t>
            </a:r>
            <a:endParaRPr lang="en-US" dirty="0">
              <a:latin typeface="Century Schoolbook" panose="02040604050505020304" pitchFamily="18" charset="0"/>
            </a:endParaRPr>
          </a:p>
        </p:txBody>
      </p:sp>
      <p:pic>
        <p:nvPicPr>
          <p:cNvPr id="4" name="Picture 3"/>
          <p:cNvPicPr>
            <a:picLocks noChangeAspect="1"/>
          </p:cNvPicPr>
          <p:nvPr/>
        </p:nvPicPr>
        <p:blipFill>
          <a:blip r:embed="rId3"/>
          <a:stretch>
            <a:fillRect/>
          </a:stretch>
        </p:blipFill>
        <p:spPr>
          <a:xfrm>
            <a:off x="1676400" y="2705425"/>
            <a:ext cx="5029200" cy="317754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33865"/>
            <a:ext cx="7543800" cy="609600"/>
          </a:xfrm>
          <a:ln>
            <a:miter lim="800000"/>
            <a:headEnd/>
            <a:tailEnd/>
          </a:ln>
        </p:spPr>
        <p:txBody>
          <a:bodyPr>
            <a:noAutofit/>
          </a:bodyPr>
          <a:lstStyle/>
          <a:p>
            <a:pPr algn="ctr">
              <a:defRPr/>
            </a:pPr>
            <a:r>
              <a:rPr lang="en-US" sz="4100" dirty="0" smtClean="0"/>
              <a:t>Capital Projects</a:t>
            </a:r>
            <a:endParaRPr lang="en-US" sz="4100" dirty="0"/>
          </a:p>
        </p:txBody>
      </p:sp>
      <p:sp>
        <p:nvSpPr>
          <p:cNvPr id="22531" name="TextBox 3"/>
          <p:cNvSpPr txBox="1">
            <a:spLocks noChangeArrowheads="1"/>
          </p:cNvSpPr>
          <p:nvPr/>
        </p:nvSpPr>
        <p:spPr bwMode="auto">
          <a:xfrm>
            <a:off x="4953000" y="16764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p>
        </p:txBody>
      </p:sp>
      <p:sp>
        <p:nvSpPr>
          <p:cNvPr id="22532" name="TextBox 4"/>
          <p:cNvSpPr txBox="1">
            <a:spLocks noChangeArrowheads="1"/>
          </p:cNvSpPr>
          <p:nvPr/>
        </p:nvSpPr>
        <p:spPr bwMode="auto">
          <a:xfrm>
            <a:off x="543386" y="1018052"/>
            <a:ext cx="726029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b="1" u="sng" dirty="0" smtClean="0">
                <a:latin typeface="Century Schoolbook" panose="02040604050505020304" pitchFamily="18" charset="0"/>
              </a:rPr>
              <a:t>GENERAL FUND CAPITAL EXPENDITURES:</a:t>
            </a:r>
            <a:endParaRPr lang="en-US" b="1" u="sng" dirty="0">
              <a:latin typeface="Century Schoolbook" panose="02040604050505020304" pitchFamily="18" charset="0"/>
            </a:endParaRPr>
          </a:p>
          <a:p>
            <a:r>
              <a:rPr lang="en-US" dirty="0">
                <a:latin typeface="Century Schoolbook" panose="02040604050505020304" pitchFamily="18" charset="0"/>
              </a:rPr>
              <a:t/>
            </a:r>
            <a:br>
              <a:rPr lang="en-US" dirty="0">
                <a:latin typeface="Century Schoolbook" panose="02040604050505020304" pitchFamily="18" charset="0"/>
              </a:rPr>
            </a:br>
            <a:endParaRPr lang="en-US" dirty="0">
              <a:latin typeface="Century Schoolbook" panose="02040604050505020304" pitchFamily="18" charset="0"/>
            </a:endParaRPr>
          </a:p>
        </p:txBody>
      </p:sp>
      <p:sp>
        <p:nvSpPr>
          <p:cNvPr id="2560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7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9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111"/>
          <p:cNvSpPr>
            <a:spLocks noChangeArrowheads="1"/>
          </p:cNvSpPr>
          <p:nvPr/>
        </p:nvSpPr>
        <p:spPr bwMode="auto">
          <a:xfrm flipV="1">
            <a:off x="419880" y="1093122"/>
            <a:ext cx="738379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9" name="Rectangle 138"/>
          <p:cNvSpPr>
            <a:spLocks noChangeArrowheads="1"/>
          </p:cNvSpPr>
          <p:nvPr/>
        </p:nvSpPr>
        <p:spPr bwMode="auto">
          <a:xfrm>
            <a:off x="1295082" y="5486083"/>
            <a:ext cx="958272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sng" strike="noStrike" cap="none" normalizeH="0" baseline="0" smtClean="0">
              <a:ln>
                <a:noFill/>
              </a:ln>
              <a:solidFill>
                <a:schemeClr val="tx1"/>
              </a:solidFill>
              <a:effectLst/>
              <a:latin typeface="Century Schoolbook" panose="020406040505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0" name="Rectangle 140"/>
          <p:cNvSpPr>
            <a:spLocks noChangeArrowheads="1"/>
          </p:cNvSpPr>
          <p:nvPr/>
        </p:nvSpPr>
        <p:spPr bwMode="auto">
          <a:xfrm>
            <a:off x="2308476" y="157000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8" name="Picture 7"/>
          <p:cNvPicPr>
            <a:picLocks noChangeAspect="1"/>
          </p:cNvPicPr>
          <p:nvPr/>
        </p:nvPicPr>
        <p:blipFill>
          <a:blip r:embed="rId3"/>
          <a:stretch>
            <a:fillRect/>
          </a:stretch>
        </p:blipFill>
        <p:spPr>
          <a:xfrm>
            <a:off x="1226191" y="1479717"/>
            <a:ext cx="5771174" cy="4619093"/>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28539"/>
            <a:ext cx="7620000" cy="609600"/>
          </a:xfrm>
          <a:ln>
            <a:miter lim="800000"/>
            <a:headEnd/>
            <a:tailEnd/>
          </a:ln>
        </p:spPr>
        <p:txBody>
          <a:bodyPr>
            <a:noAutofit/>
          </a:bodyPr>
          <a:lstStyle/>
          <a:p>
            <a:pPr algn="ctr">
              <a:defRPr/>
            </a:pPr>
            <a:r>
              <a:rPr lang="en-US" sz="4100" dirty="0" smtClean="0"/>
              <a:t>Capital Projects </a:t>
            </a:r>
            <a:r>
              <a:rPr lang="en-US" sz="2200" i="1" dirty="0" smtClean="0"/>
              <a:t>(Continued)</a:t>
            </a:r>
            <a:endParaRPr lang="en-US" sz="2200" dirty="0"/>
          </a:p>
        </p:txBody>
      </p:sp>
      <p:sp>
        <p:nvSpPr>
          <p:cNvPr id="22531" name="TextBox 3"/>
          <p:cNvSpPr txBox="1">
            <a:spLocks noChangeArrowheads="1"/>
          </p:cNvSpPr>
          <p:nvPr/>
        </p:nvSpPr>
        <p:spPr bwMode="auto">
          <a:xfrm>
            <a:off x="4953000" y="16764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p>
        </p:txBody>
      </p:sp>
      <p:sp>
        <p:nvSpPr>
          <p:cNvPr id="2560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TextBox 7"/>
          <p:cNvSpPr txBox="1"/>
          <p:nvPr/>
        </p:nvSpPr>
        <p:spPr>
          <a:xfrm>
            <a:off x="609600" y="1319161"/>
            <a:ext cx="1064715" cy="369332"/>
          </a:xfrm>
          <a:prstGeom prst="rect">
            <a:avLst/>
          </a:prstGeom>
          <a:noFill/>
        </p:spPr>
        <p:txBody>
          <a:bodyPr wrap="none" rtlCol="0">
            <a:spAutoFit/>
          </a:bodyPr>
          <a:lstStyle/>
          <a:p>
            <a:r>
              <a:rPr lang="en-US" b="1" u="sng" dirty="0" smtClean="0">
                <a:latin typeface="Century Schoolbook" panose="02040604050505020304" pitchFamily="18" charset="0"/>
              </a:rPr>
              <a:t>LOCIP:</a:t>
            </a:r>
            <a:endParaRPr lang="en-US" b="1" u="sng" dirty="0">
              <a:latin typeface="Century Schoolbook" panose="02040604050505020304" pitchFamily="18" charset="0"/>
            </a:endParaRPr>
          </a:p>
        </p:txBody>
      </p:sp>
      <p:sp>
        <p:nvSpPr>
          <p:cNvPr id="9" name="TextBox 8"/>
          <p:cNvSpPr txBox="1"/>
          <p:nvPr/>
        </p:nvSpPr>
        <p:spPr>
          <a:xfrm>
            <a:off x="533400" y="3487921"/>
            <a:ext cx="1770036" cy="369332"/>
          </a:xfrm>
          <a:prstGeom prst="rect">
            <a:avLst/>
          </a:prstGeom>
          <a:noFill/>
        </p:spPr>
        <p:txBody>
          <a:bodyPr wrap="none" rtlCol="0">
            <a:spAutoFit/>
          </a:bodyPr>
          <a:lstStyle/>
          <a:p>
            <a:r>
              <a:rPr lang="en-US" b="1" u="sng" dirty="0" smtClean="0">
                <a:latin typeface="Century Schoolbook" panose="02040604050505020304" pitchFamily="18" charset="0"/>
              </a:rPr>
              <a:t>Other Funds:</a:t>
            </a:r>
            <a:endParaRPr lang="en-US" b="1" u="sng" dirty="0">
              <a:latin typeface="Century Schoolbook" panose="02040604050505020304" pitchFamily="18" charset="0"/>
            </a:endParaRPr>
          </a:p>
        </p:txBody>
      </p:sp>
      <p:sp>
        <p:nvSpPr>
          <p:cNvPr id="5" name="Rectangle 7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9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111"/>
          <p:cNvSpPr>
            <a:spLocks noChangeArrowheads="1"/>
          </p:cNvSpPr>
          <p:nvPr/>
        </p:nvSpPr>
        <p:spPr bwMode="auto">
          <a:xfrm flipV="1">
            <a:off x="419880" y="1093122"/>
            <a:ext cx="738379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0" name="Rectangle 140"/>
          <p:cNvSpPr>
            <a:spLocks noChangeArrowheads="1"/>
          </p:cNvSpPr>
          <p:nvPr/>
        </p:nvSpPr>
        <p:spPr bwMode="auto">
          <a:xfrm>
            <a:off x="2308476" y="157000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7" name="Rectangle 2"/>
          <p:cNvSpPr>
            <a:spLocks noChangeArrowheads="1"/>
          </p:cNvSpPr>
          <p:nvPr/>
        </p:nvSpPr>
        <p:spPr bwMode="auto">
          <a:xfrm>
            <a:off x="818235" y="3794902"/>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6" name="Table 5"/>
          <p:cNvGraphicFramePr>
            <a:graphicFrameLocks noGrp="1"/>
          </p:cNvGraphicFramePr>
          <p:nvPr>
            <p:extLst>
              <p:ext uri="{D42A27DB-BD31-4B8C-83A1-F6EECF244321}">
                <p14:modId xmlns:p14="http://schemas.microsoft.com/office/powerpoint/2010/main" val="1210644879"/>
              </p:ext>
            </p:extLst>
          </p:nvPr>
        </p:nvGraphicFramePr>
        <p:xfrm>
          <a:off x="1052560" y="1801921"/>
          <a:ext cx="6491237" cy="1463040"/>
        </p:xfrm>
        <a:graphic>
          <a:graphicData uri="http://schemas.openxmlformats.org/drawingml/2006/table">
            <a:tbl>
              <a:tblPr firstRow="1" firstCol="1" bandRow="1"/>
              <a:tblGrid>
                <a:gridCol w="622742">
                  <a:extLst>
                    <a:ext uri="{9D8B030D-6E8A-4147-A177-3AD203B41FA5}">
                      <a16:colId xmlns:a16="http://schemas.microsoft.com/office/drawing/2014/main" val="3582441288"/>
                    </a:ext>
                  </a:extLst>
                </a:gridCol>
                <a:gridCol w="4561222">
                  <a:extLst>
                    <a:ext uri="{9D8B030D-6E8A-4147-A177-3AD203B41FA5}">
                      <a16:colId xmlns:a16="http://schemas.microsoft.com/office/drawing/2014/main" val="659647307"/>
                    </a:ext>
                  </a:extLst>
                </a:gridCol>
                <a:gridCol w="1307273">
                  <a:extLst>
                    <a:ext uri="{9D8B030D-6E8A-4147-A177-3AD203B41FA5}">
                      <a16:colId xmlns:a16="http://schemas.microsoft.com/office/drawing/2014/main" val="2124194438"/>
                    </a:ext>
                  </a:extLst>
                </a:gridCol>
              </a:tblGrid>
              <a:tr h="0">
                <a:tc>
                  <a:txBody>
                    <a:bodyPr/>
                    <a:lstStyle/>
                    <a:p>
                      <a:pPr marL="0" marR="0" algn="ctr">
                        <a:spcBef>
                          <a:spcPts val="0"/>
                        </a:spcBef>
                        <a:spcAft>
                          <a:spcPts val="0"/>
                        </a:spcAft>
                        <a:tabLst>
                          <a:tab pos="-914400" algn="l"/>
                          <a:tab pos="-457200" algn="l"/>
                          <a:tab pos="0" algn="l"/>
                          <a:tab pos="457200" algn="l"/>
                          <a:tab pos="914400" algn="l"/>
                          <a:tab pos="4572000" algn="l"/>
                          <a:tab pos="5760720" algn="dec"/>
                          <a:tab pos="6858000" algn="l"/>
                        </a:tabLst>
                      </a:pPr>
                      <a:r>
                        <a:rPr lang="en-US" sz="1200" dirty="0">
                          <a:effectLst/>
                          <a:latin typeface="Century Schoolbook" panose="02040604050505020304" pitchFamily="18" charset="0"/>
                          <a:ea typeface="Times New Roman" panose="02020603050405020304" pitchFamily="18" charset="0"/>
                          <a:cs typeface="Times New Roman" panose="02020603050405020304" pitchFamily="18" charset="0"/>
                        </a:rPr>
                        <a:t>1</a:t>
                      </a:r>
                      <a:endParaRPr lang="en-US" sz="12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tabLst>
                          <a:tab pos="-914400" algn="l"/>
                          <a:tab pos="-457200" algn="l"/>
                          <a:tab pos="0" algn="l"/>
                          <a:tab pos="457200" algn="l"/>
                          <a:tab pos="914400" algn="l"/>
                          <a:tab pos="4572000" algn="l"/>
                          <a:tab pos="5760720" algn="dec"/>
                          <a:tab pos="6858000" algn="l"/>
                        </a:tabLst>
                      </a:pPr>
                      <a:r>
                        <a:rPr lang="en-US" sz="1200">
                          <a:effectLst/>
                          <a:latin typeface="Century Schoolbook" panose="02040604050505020304" pitchFamily="18" charset="0"/>
                          <a:ea typeface="Times New Roman" panose="02020603050405020304" pitchFamily="18" charset="0"/>
                          <a:cs typeface="Times New Roman" panose="02020603050405020304" pitchFamily="18" charset="0"/>
                        </a:rPr>
                        <a:t>Patriots Park Improvements</a:t>
                      </a:r>
                      <a:endParaRPr lang="en-US" sz="12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tabLst>
                          <a:tab pos="-914400" algn="l"/>
                          <a:tab pos="-457200" algn="l"/>
                          <a:tab pos="0" algn="l"/>
                          <a:tab pos="457200" algn="l"/>
                          <a:tab pos="914400" algn="l"/>
                          <a:tab pos="4572000" algn="l"/>
                          <a:tab pos="5760720" algn="dec"/>
                          <a:tab pos="6858000" algn="l"/>
                        </a:tabLst>
                      </a:pPr>
                      <a:r>
                        <a:rPr lang="en-US" sz="1200" dirty="0">
                          <a:effectLst/>
                          <a:latin typeface="Century Schoolbook" panose="02040604050505020304" pitchFamily="18" charset="0"/>
                          <a:ea typeface="Times New Roman" panose="02020603050405020304" pitchFamily="18" charset="0"/>
                          <a:cs typeface="Times New Roman" panose="02020603050405020304" pitchFamily="18" charset="0"/>
                        </a:rPr>
                        <a:t>$</a:t>
                      </a:r>
                      <a:r>
                        <a:rPr lang="en-US" sz="1200" dirty="0" smtClean="0">
                          <a:effectLst/>
                          <a:latin typeface="Century Schoolbook" panose="02040604050505020304" pitchFamily="18" charset="0"/>
                          <a:ea typeface="Times New Roman" panose="02020603050405020304" pitchFamily="18" charset="0"/>
                          <a:cs typeface="Times New Roman" panose="02020603050405020304" pitchFamily="18" charset="0"/>
                        </a:rPr>
                        <a:t>25,000</a:t>
                      </a:r>
                      <a:endParaRPr lang="en-US" sz="12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854822"/>
                  </a:ext>
                </a:extLst>
              </a:tr>
              <a:tr h="0">
                <a:tc>
                  <a:txBody>
                    <a:bodyPr/>
                    <a:lstStyle/>
                    <a:p>
                      <a:pPr marL="0" marR="0" algn="ctr">
                        <a:spcBef>
                          <a:spcPts val="0"/>
                        </a:spcBef>
                        <a:spcAft>
                          <a:spcPts val="0"/>
                        </a:spcAft>
                        <a:tabLst>
                          <a:tab pos="-914400" algn="l"/>
                          <a:tab pos="-457200" algn="l"/>
                          <a:tab pos="0" algn="l"/>
                          <a:tab pos="457200" algn="l"/>
                          <a:tab pos="914400" algn="l"/>
                          <a:tab pos="4572000" algn="l"/>
                          <a:tab pos="5760720" algn="dec"/>
                          <a:tab pos="6858000" algn="l"/>
                        </a:tabLst>
                      </a:pPr>
                      <a:r>
                        <a:rPr lang="en-US" sz="1200">
                          <a:effectLst/>
                          <a:latin typeface="Century Schoolbook" panose="02040604050505020304" pitchFamily="18" charset="0"/>
                          <a:ea typeface="Times New Roman" panose="02020603050405020304" pitchFamily="18" charset="0"/>
                          <a:cs typeface="Times New Roman" panose="02020603050405020304" pitchFamily="18" charset="0"/>
                        </a:rPr>
                        <a:t>2</a:t>
                      </a:r>
                      <a:endParaRPr lang="en-US" sz="12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tabLst>
                          <a:tab pos="-914400" algn="l"/>
                          <a:tab pos="-457200" algn="l"/>
                          <a:tab pos="0" algn="l"/>
                          <a:tab pos="457200" algn="l"/>
                          <a:tab pos="914400" algn="l"/>
                          <a:tab pos="4572000" algn="l"/>
                          <a:tab pos="5760720" algn="dec"/>
                          <a:tab pos="6858000" algn="l"/>
                        </a:tabLst>
                      </a:pPr>
                      <a:r>
                        <a:rPr lang="en-US" sz="1200" dirty="0" smtClean="0">
                          <a:effectLst/>
                          <a:latin typeface="Century Schoolbook" panose="02040604050505020304" pitchFamily="18" charset="0"/>
                          <a:ea typeface="Times New Roman" panose="02020603050405020304" pitchFamily="18" charset="0"/>
                          <a:cs typeface="Times New Roman" panose="02020603050405020304" pitchFamily="18" charset="0"/>
                        </a:rPr>
                        <a:t>Laidlaw </a:t>
                      </a:r>
                      <a:r>
                        <a:rPr lang="en-US" sz="1200" dirty="0">
                          <a:effectLst/>
                          <a:latin typeface="Century Schoolbook" panose="02040604050505020304" pitchFamily="18" charset="0"/>
                          <a:ea typeface="Times New Roman" panose="02020603050405020304" pitchFamily="18" charset="0"/>
                          <a:cs typeface="Times New Roman" panose="02020603050405020304" pitchFamily="18" charset="0"/>
                        </a:rPr>
                        <a:t>Park Improvements</a:t>
                      </a:r>
                      <a:endParaRPr lang="en-US" sz="12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tabLst>
                          <a:tab pos="-914400" algn="l"/>
                          <a:tab pos="-457200" algn="l"/>
                          <a:tab pos="0" algn="l"/>
                          <a:tab pos="457200" algn="l"/>
                          <a:tab pos="914400" algn="l"/>
                          <a:tab pos="4572000" algn="l"/>
                          <a:tab pos="5760720" algn="dec"/>
                          <a:tab pos="6858000" algn="l"/>
                        </a:tabLst>
                      </a:pPr>
                      <a:r>
                        <a:rPr lang="en-US" sz="1200" dirty="0" smtClean="0">
                          <a:effectLst/>
                          <a:latin typeface="Century Schoolbook" panose="02040604050505020304" pitchFamily="18" charset="0"/>
                          <a:ea typeface="Times New Roman" panose="02020603050405020304" pitchFamily="18" charset="0"/>
                          <a:cs typeface="Times New Roman" panose="02020603050405020304" pitchFamily="18" charset="0"/>
                        </a:rPr>
                        <a:t>$12,000</a:t>
                      </a:r>
                      <a:endParaRPr lang="en-US" sz="12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60927136"/>
                  </a:ext>
                </a:extLst>
              </a:tr>
              <a:tr h="0">
                <a:tc>
                  <a:txBody>
                    <a:bodyPr/>
                    <a:lstStyle/>
                    <a:p>
                      <a:pPr marL="0" marR="0" algn="ctr">
                        <a:spcBef>
                          <a:spcPts val="0"/>
                        </a:spcBef>
                        <a:spcAft>
                          <a:spcPts val="0"/>
                        </a:spcAft>
                        <a:tabLst>
                          <a:tab pos="-914400" algn="l"/>
                          <a:tab pos="-457200" algn="l"/>
                          <a:tab pos="0" algn="l"/>
                          <a:tab pos="457200" algn="l"/>
                          <a:tab pos="914400" algn="l"/>
                          <a:tab pos="4572000" algn="l"/>
                          <a:tab pos="5760720" algn="dec"/>
                          <a:tab pos="6858000" algn="l"/>
                        </a:tabLst>
                      </a:pPr>
                      <a:r>
                        <a:rPr lang="en-US" sz="1200">
                          <a:effectLst/>
                          <a:latin typeface="Century Schoolbook" panose="02040604050505020304" pitchFamily="18" charset="0"/>
                          <a:ea typeface="Times New Roman" panose="02020603050405020304" pitchFamily="18" charset="0"/>
                          <a:cs typeface="Times New Roman" panose="02020603050405020304" pitchFamily="18" charset="0"/>
                        </a:rPr>
                        <a:t>3</a:t>
                      </a:r>
                      <a:endParaRPr lang="en-US" sz="12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tabLst>
                          <a:tab pos="-914400" algn="l"/>
                          <a:tab pos="-457200" algn="l"/>
                          <a:tab pos="0" algn="l"/>
                          <a:tab pos="457200" algn="l"/>
                          <a:tab pos="914400" algn="l"/>
                          <a:tab pos="4572000" algn="l"/>
                          <a:tab pos="5760720" algn="dec"/>
                          <a:tab pos="6858000" algn="l"/>
                        </a:tabLst>
                      </a:pPr>
                      <a:r>
                        <a:rPr lang="en-US" sz="1200" dirty="0" smtClean="0">
                          <a:effectLst/>
                          <a:latin typeface="Century Schoolbook" panose="02040604050505020304" pitchFamily="18" charset="0"/>
                          <a:ea typeface="Times New Roman" panose="02020603050405020304" pitchFamily="18" charset="0"/>
                          <a:cs typeface="Times New Roman" panose="02020603050405020304" pitchFamily="18" charset="0"/>
                        </a:rPr>
                        <a:t>Miller Richardson Improvements</a:t>
                      </a:r>
                      <a:endParaRPr lang="en-US" sz="12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tabLst>
                          <a:tab pos="-914400" algn="l"/>
                          <a:tab pos="-457200" algn="l"/>
                          <a:tab pos="0" algn="l"/>
                          <a:tab pos="457200" algn="l"/>
                          <a:tab pos="914400" algn="l"/>
                          <a:tab pos="4572000" algn="l"/>
                          <a:tab pos="5760720" algn="dec"/>
                          <a:tab pos="6858000" algn="l"/>
                        </a:tabLst>
                      </a:pPr>
                      <a:r>
                        <a:rPr lang="en-US" sz="1200">
                          <a:effectLst/>
                          <a:latin typeface="Century Schoolbook" panose="02040604050505020304" pitchFamily="18" charset="0"/>
                          <a:ea typeface="Times New Roman" panose="02020603050405020304" pitchFamily="18" charset="0"/>
                          <a:cs typeface="Times New Roman" panose="02020603050405020304" pitchFamily="18" charset="0"/>
                        </a:rPr>
                        <a:t>$10,000</a:t>
                      </a:r>
                      <a:endParaRPr lang="en-US" sz="12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98530844"/>
                  </a:ext>
                </a:extLst>
              </a:tr>
              <a:tr h="0">
                <a:tc>
                  <a:txBody>
                    <a:bodyPr/>
                    <a:lstStyle/>
                    <a:p>
                      <a:pPr marL="0" marR="0" algn="ctr">
                        <a:spcBef>
                          <a:spcPts val="0"/>
                        </a:spcBef>
                        <a:spcAft>
                          <a:spcPts val="0"/>
                        </a:spcAft>
                        <a:tabLst>
                          <a:tab pos="-914400" algn="l"/>
                          <a:tab pos="-457200" algn="l"/>
                          <a:tab pos="0" algn="l"/>
                          <a:tab pos="457200" algn="l"/>
                          <a:tab pos="914400" algn="l"/>
                          <a:tab pos="4572000" algn="l"/>
                          <a:tab pos="5760720" algn="dec"/>
                          <a:tab pos="6858000" algn="l"/>
                        </a:tabLst>
                      </a:pPr>
                      <a:r>
                        <a:rPr lang="en-US" sz="1200">
                          <a:effectLst/>
                          <a:latin typeface="Century Schoolbook" panose="02040604050505020304" pitchFamily="18" charset="0"/>
                          <a:ea typeface="Times New Roman" panose="02020603050405020304" pitchFamily="18" charset="0"/>
                          <a:cs typeface="Times New Roman" panose="02020603050405020304" pitchFamily="18" charset="0"/>
                        </a:rPr>
                        <a:t>4</a:t>
                      </a:r>
                      <a:endParaRPr lang="en-US" sz="12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tabLst>
                          <a:tab pos="-914400" algn="l"/>
                          <a:tab pos="-457200" algn="l"/>
                          <a:tab pos="0" algn="l"/>
                          <a:tab pos="457200" algn="l"/>
                          <a:tab pos="914400" algn="l"/>
                          <a:tab pos="4572000" algn="l"/>
                          <a:tab pos="5760720" algn="dec"/>
                          <a:tab pos="6858000" algn="l"/>
                        </a:tabLst>
                      </a:pPr>
                      <a:r>
                        <a:rPr lang="en-US" sz="1200" dirty="0" err="1" smtClean="0">
                          <a:effectLst/>
                          <a:latin typeface="Century Schoolbook" panose="02040604050505020304" pitchFamily="18" charset="0"/>
                          <a:ea typeface="Times New Roman" panose="02020603050405020304" pitchFamily="18" charset="0"/>
                          <a:cs typeface="Times New Roman" panose="02020603050405020304" pitchFamily="18" charset="0"/>
                        </a:rPr>
                        <a:t>Lisicke</a:t>
                      </a:r>
                      <a:r>
                        <a:rPr lang="en-US" sz="1200" dirty="0" smtClean="0">
                          <a:effectLst/>
                          <a:latin typeface="Century Schoolbook" panose="02040604050505020304" pitchFamily="18" charset="0"/>
                          <a:ea typeface="Times New Roman" panose="02020603050405020304" pitchFamily="18" charset="0"/>
                          <a:cs typeface="Times New Roman" panose="02020603050405020304" pitchFamily="18" charset="0"/>
                        </a:rPr>
                        <a:t> Beach Improvements</a:t>
                      </a:r>
                      <a:endParaRPr lang="en-US" sz="12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tabLst>
                          <a:tab pos="-914400" algn="l"/>
                          <a:tab pos="-457200" algn="l"/>
                          <a:tab pos="0" algn="l"/>
                          <a:tab pos="457200" algn="l"/>
                          <a:tab pos="914400" algn="l"/>
                          <a:tab pos="4572000" algn="l"/>
                          <a:tab pos="5760720" algn="dec"/>
                          <a:tab pos="6858000" algn="l"/>
                        </a:tabLst>
                      </a:pPr>
                      <a:r>
                        <a:rPr lang="en-US" sz="1200">
                          <a:effectLst/>
                          <a:latin typeface="Century Schoolbook" panose="02040604050505020304" pitchFamily="18" charset="0"/>
                          <a:ea typeface="Times New Roman" panose="02020603050405020304" pitchFamily="18" charset="0"/>
                          <a:cs typeface="Times New Roman" panose="02020603050405020304" pitchFamily="18" charset="0"/>
                        </a:rPr>
                        <a:t>$10,000</a:t>
                      </a:r>
                      <a:endParaRPr lang="en-US" sz="12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4931894"/>
                  </a:ext>
                </a:extLst>
              </a:tr>
              <a:tr h="0">
                <a:tc>
                  <a:txBody>
                    <a:bodyPr/>
                    <a:lstStyle/>
                    <a:p>
                      <a:pPr marL="0" marR="0" algn="ctr">
                        <a:spcBef>
                          <a:spcPts val="0"/>
                        </a:spcBef>
                        <a:spcAft>
                          <a:spcPts val="0"/>
                        </a:spcAft>
                        <a:tabLst>
                          <a:tab pos="-914400" algn="l"/>
                          <a:tab pos="-457200" algn="l"/>
                          <a:tab pos="0" algn="l"/>
                          <a:tab pos="457200" algn="l"/>
                          <a:tab pos="914400" algn="l"/>
                          <a:tab pos="4572000" algn="l"/>
                          <a:tab pos="5760720" algn="dec"/>
                          <a:tab pos="6858000" algn="l"/>
                        </a:tabLst>
                      </a:pPr>
                      <a:r>
                        <a:rPr lang="en-US" sz="1200" dirty="0" smtClean="0">
                          <a:effectLst/>
                          <a:latin typeface="Century Schoolbook" panose="02040604050505020304" pitchFamily="18" charset="0"/>
                          <a:ea typeface="Times New Roman" panose="02020603050405020304" pitchFamily="18" charset="0"/>
                          <a:cs typeface="Times New Roman" panose="02020603050405020304" pitchFamily="18" charset="0"/>
                        </a:rPr>
                        <a:t>5</a:t>
                      </a:r>
                      <a:endParaRPr lang="en-US" sz="12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tabLst>
                          <a:tab pos="-914400" algn="l"/>
                          <a:tab pos="-457200" algn="l"/>
                          <a:tab pos="0" algn="l"/>
                          <a:tab pos="457200" algn="l"/>
                          <a:tab pos="914400" algn="l"/>
                          <a:tab pos="4572000" algn="l"/>
                          <a:tab pos="5760720" algn="dec"/>
                          <a:tab pos="6858000" algn="l"/>
                        </a:tabLst>
                      </a:pPr>
                      <a:r>
                        <a:rPr lang="en-US" sz="1200" dirty="0">
                          <a:effectLst/>
                          <a:latin typeface="Century Schoolbook" panose="02040604050505020304" pitchFamily="18" charset="0"/>
                          <a:ea typeface="Times New Roman" panose="02020603050405020304" pitchFamily="18" charset="0"/>
                          <a:cs typeface="Times New Roman" panose="02020603050405020304" pitchFamily="18" charset="0"/>
                        </a:rPr>
                        <a:t>Fire Pond Maintenance </a:t>
                      </a:r>
                      <a:endParaRPr lang="en-US" sz="12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tabLst>
                          <a:tab pos="-914400" algn="l"/>
                          <a:tab pos="-457200" algn="l"/>
                          <a:tab pos="0" algn="l"/>
                          <a:tab pos="457200" algn="l"/>
                          <a:tab pos="914400" algn="l"/>
                          <a:tab pos="4572000" algn="l"/>
                          <a:tab pos="5760720" algn="dec"/>
                          <a:tab pos="6858000" algn="l"/>
                        </a:tabLst>
                      </a:pPr>
                      <a:r>
                        <a:rPr lang="en-US" sz="1200">
                          <a:effectLst/>
                          <a:latin typeface="Century Schoolbook" panose="02040604050505020304" pitchFamily="18" charset="0"/>
                          <a:ea typeface="Times New Roman" panose="02020603050405020304" pitchFamily="18" charset="0"/>
                          <a:cs typeface="Times New Roman" panose="02020603050405020304" pitchFamily="18" charset="0"/>
                        </a:rPr>
                        <a:t>$10,000</a:t>
                      </a:r>
                      <a:endParaRPr lang="en-US" sz="12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9247682"/>
                  </a:ext>
                </a:extLst>
              </a:tr>
              <a:tr h="0">
                <a:tc>
                  <a:txBody>
                    <a:bodyPr/>
                    <a:lstStyle/>
                    <a:p>
                      <a:pPr marL="0" marR="0" algn="ctr">
                        <a:spcBef>
                          <a:spcPts val="0"/>
                        </a:spcBef>
                        <a:spcAft>
                          <a:spcPts val="0"/>
                        </a:spcAft>
                        <a:tabLst>
                          <a:tab pos="-914400" algn="l"/>
                          <a:tab pos="-457200" algn="l"/>
                          <a:tab pos="0" algn="l"/>
                          <a:tab pos="457200" algn="l"/>
                          <a:tab pos="914400" algn="l"/>
                          <a:tab pos="4572000" algn="l"/>
                          <a:tab pos="5760720" algn="dec"/>
                          <a:tab pos="6858000" algn="l"/>
                        </a:tabLst>
                      </a:pPr>
                      <a:r>
                        <a:rPr lang="en-US" sz="1200" dirty="0">
                          <a:effectLst/>
                          <a:latin typeface="Century Schoolbook" panose="02040604050505020304" pitchFamily="18" charset="0"/>
                          <a:ea typeface="Times New Roman" panose="02020603050405020304" pitchFamily="18" charset="0"/>
                          <a:cs typeface="Times New Roman" panose="02020603050405020304" pitchFamily="18" charset="0"/>
                        </a:rPr>
                        <a:t> </a:t>
                      </a:r>
                      <a:r>
                        <a:rPr lang="en-US" sz="1200" dirty="0" smtClean="0">
                          <a:effectLst/>
                          <a:latin typeface="Century Schoolbook" panose="02040604050505020304" pitchFamily="18" charset="0"/>
                          <a:ea typeface="Times New Roman" panose="02020603050405020304" pitchFamily="18" charset="0"/>
                          <a:cs typeface="Times New Roman" panose="02020603050405020304" pitchFamily="18" charset="0"/>
                        </a:rPr>
                        <a:t>6</a:t>
                      </a:r>
                      <a:endParaRPr lang="en-US" sz="12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tabLst>
                          <a:tab pos="-914400" algn="l"/>
                          <a:tab pos="-457200" algn="l"/>
                          <a:tab pos="0" algn="l"/>
                          <a:tab pos="457200" algn="l"/>
                          <a:tab pos="914400" algn="l"/>
                          <a:tab pos="4572000" algn="l"/>
                          <a:tab pos="5760720" algn="dec"/>
                          <a:tab pos="6858000" algn="l"/>
                        </a:tabLst>
                      </a:pPr>
                      <a:r>
                        <a:rPr lang="en-US" sz="1200" dirty="0" smtClean="0">
                          <a:effectLst/>
                          <a:latin typeface="Century Schoolbook" panose="02040604050505020304" pitchFamily="18" charset="0"/>
                          <a:ea typeface="Times New Roman" panose="02020603050405020304" pitchFamily="18" charset="0"/>
                          <a:cs typeface="Times New Roman" panose="02020603050405020304" pitchFamily="18" charset="0"/>
                        </a:rPr>
                        <a:t>Police Station</a:t>
                      </a:r>
                      <a:r>
                        <a:rPr lang="en-US" sz="1200" baseline="0" dirty="0" smtClean="0">
                          <a:effectLst/>
                          <a:latin typeface="Century Schoolbook" panose="02040604050505020304" pitchFamily="18" charset="0"/>
                          <a:ea typeface="Times New Roman" panose="02020603050405020304" pitchFamily="18" charset="0"/>
                          <a:cs typeface="Times New Roman" panose="02020603050405020304" pitchFamily="18" charset="0"/>
                        </a:rPr>
                        <a:t> Updates</a:t>
                      </a:r>
                      <a:endParaRPr lang="en-US" sz="12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tabLst>
                          <a:tab pos="-914400" algn="l"/>
                          <a:tab pos="-457200" algn="l"/>
                          <a:tab pos="0" algn="l"/>
                          <a:tab pos="457200" algn="l"/>
                          <a:tab pos="914400" algn="l"/>
                          <a:tab pos="4572000" algn="l"/>
                          <a:tab pos="5760720" algn="dec"/>
                          <a:tab pos="6858000" algn="l"/>
                        </a:tabLst>
                      </a:pPr>
                      <a:r>
                        <a:rPr lang="en-US" sz="1200" dirty="0" smtClean="0">
                          <a:effectLst/>
                          <a:latin typeface="Century Schoolbook" panose="02040604050505020304" pitchFamily="18" charset="0"/>
                          <a:ea typeface="Times New Roman" panose="02020603050405020304" pitchFamily="18" charset="0"/>
                          <a:cs typeface="Times New Roman" panose="02020603050405020304" pitchFamily="18" charset="0"/>
                        </a:rPr>
                        <a:t>$15,000</a:t>
                      </a:r>
                      <a:endParaRPr lang="en-US" sz="12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0723361"/>
                  </a:ext>
                </a:extLst>
              </a:tr>
              <a:tr h="0">
                <a:tc>
                  <a:txBody>
                    <a:bodyPr/>
                    <a:lstStyle/>
                    <a:p>
                      <a:pPr marL="0" marR="0" algn="ctr">
                        <a:spcBef>
                          <a:spcPts val="0"/>
                        </a:spcBef>
                        <a:spcAft>
                          <a:spcPts val="0"/>
                        </a:spcAft>
                        <a:tabLst>
                          <a:tab pos="-914400" algn="l"/>
                          <a:tab pos="-457200" algn="l"/>
                          <a:tab pos="0" algn="l"/>
                          <a:tab pos="457200" algn="l"/>
                          <a:tab pos="914400" algn="l"/>
                          <a:tab pos="4572000" algn="l"/>
                          <a:tab pos="5760720" algn="dec"/>
                          <a:tab pos="6858000" algn="l"/>
                        </a:tabLst>
                      </a:pPr>
                      <a:r>
                        <a:rPr lang="en-US" sz="1200" dirty="0" smtClean="0">
                          <a:effectLst/>
                          <a:latin typeface="Courier New" panose="02070309020205020404" pitchFamily="49" charset="0"/>
                          <a:ea typeface="Times New Roman" panose="02020603050405020304" pitchFamily="18" charset="0"/>
                          <a:cs typeface="Times New Roman" panose="02020603050405020304" pitchFamily="18" charset="0"/>
                        </a:rPr>
                        <a:t>7</a:t>
                      </a:r>
                      <a:endParaRPr lang="en-US" sz="12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tabLst>
                          <a:tab pos="-914400" algn="l"/>
                          <a:tab pos="-457200" algn="l"/>
                          <a:tab pos="0" algn="l"/>
                          <a:tab pos="457200" algn="l"/>
                          <a:tab pos="914400" algn="l"/>
                          <a:tab pos="4572000" algn="l"/>
                          <a:tab pos="5760720" algn="dec"/>
                          <a:tab pos="6858000" algn="l"/>
                        </a:tabLst>
                      </a:pPr>
                      <a:r>
                        <a:rPr lang="en-US" sz="1200" dirty="0" smtClean="0">
                          <a:effectLst/>
                          <a:latin typeface="Century Schoolbook" panose="02040604050505020304" pitchFamily="18" charset="0"/>
                          <a:ea typeface="Times New Roman" panose="02020603050405020304" pitchFamily="18" charset="0"/>
                          <a:cs typeface="Times New Roman" panose="02020603050405020304" pitchFamily="18" charset="0"/>
                        </a:rPr>
                        <a:t>Pickle Ball Court Repair</a:t>
                      </a:r>
                      <a:endParaRPr lang="en-US" sz="12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tabLst>
                          <a:tab pos="-914400" algn="l"/>
                          <a:tab pos="-457200" algn="l"/>
                          <a:tab pos="0" algn="l"/>
                          <a:tab pos="457200" algn="l"/>
                          <a:tab pos="914400" algn="l"/>
                          <a:tab pos="4572000" algn="l"/>
                          <a:tab pos="5760720" algn="dec"/>
                          <a:tab pos="6858000" algn="l"/>
                        </a:tabLst>
                      </a:pPr>
                      <a:r>
                        <a:rPr lang="en-US" sz="1200" dirty="0" smtClean="0">
                          <a:effectLst/>
                          <a:latin typeface="Century Schoolbook" panose="02040604050505020304" pitchFamily="18" charset="0"/>
                          <a:ea typeface="Times New Roman" panose="02020603050405020304" pitchFamily="18" charset="0"/>
                          <a:cs typeface="Times New Roman" panose="02020603050405020304" pitchFamily="18" charset="0"/>
                        </a:rPr>
                        <a:t>$19,000</a:t>
                      </a:r>
                      <a:endParaRPr lang="en-US" sz="12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6783268"/>
                  </a:ext>
                </a:extLst>
              </a:tr>
              <a:tr h="0">
                <a:tc>
                  <a:txBody>
                    <a:bodyPr/>
                    <a:lstStyle/>
                    <a:p>
                      <a:pPr marL="0" marR="0" algn="ctr">
                        <a:spcBef>
                          <a:spcPts val="0"/>
                        </a:spcBef>
                        <a:spcAft>
                          <a:spcPts val="0"/>
                        </a:spcAft>
                        <a:tabLst>
                          <a:tab pos="-914400" algn="l"/>
                          <a:tab pos="-457200" algn="l"/>
                          <a:tab pos="0" algn="l"/>
                          <a:tab pos="457200" algn="l"/>
                          <a:tab pos="914400" algn="l"/>
                          <a:tab pos="4572000" algn="l"/>
                          <a:tab pos="5760720" algn="dec"/>
                          <a:tab pos="6858000" algn="l"/>
                        </a:tabLst>
                      </a:pPr>
                      <a:endParaRPr lang="en-US" sz="12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914400" algn="l"/>
                          <a:tab pos="-457200" algn="l"/>
                          <a:tab pos="0" algn="l"/>
                          <a:tab pos="457200" algn="l"/>
                          <a:tab pos="914400" algn="l"/>
                          <a:tab pos="4572000" algn="l"/>
                          <a:tab pos="5760720" algn="dec"/>
                          <a:tab pos="6858000" algn="l"/>
                        </a:tabLst>
                      </a:pPr>
                      <a:r>
                        <a:rPr lang="en-US" sz="1200" dirty="0" smtClean="0">
                          <a:effectLst/>
                          <a:latin typeface="Century Schoolbook" panose="02040604050505020304" pitchFamily="18" charset="0"/>
                          <a:ea typeface="Times New Roman" panose="02020603050405020304" pitchFamily="18" charset="0"/>
                          <a:cs typeface="Times New Roman" panose="02020603050405020304" pitchFamily="18" charset="0"/>
                        </a:rPr>
                        <a:t>Total</a:t>
                      </a:r>
                      <a:endParaRPr lang="en-US" sz="1200" dirty="0">
                        <a:effectLst/>
                        <a:latin typeface="Century Schoolbook" panose="020406040505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tabLst>
                          <a:tab pos="-914400" algn="l"/>
                          <a:tab pos="-457200" algn="l"/>
                          <a:tab pos="0" algn="l"/>
                          <a:tab pos="457200" algn="l"/>
                          <a:tab pos="914400" algn="l"/>
                          <a:tab pos="4572000" algn="l"/>
                          <a:tab pos="5760720" algn="dec"/>
                          <a:tab pos="6858000" algn="l"/>
                        </a:tabLst>
                      </a:pPr>
                      <a:r>
                        <a:rPr lang="en-US" sz="1200" dirty="0" smtClean="0">
                          <a:effectLst/>
                          <a:latin typeface="Century Schoolbook" panose="02040604050505020304" pitchFamily="18" charset="0"/>
                          <a:ea typeface="Times New Roman" panose="02020603050405020304" pitchFamily="18" charset="0"/>
                          <a:cs typeface="Times New Roman" panose="02020603050405020304" pitchFamily="18" charset="0"/>
                        </a:rPr>
                        <a:t>$101,000</a:t>
                      </a:r>
                      <a:endParaRPr lang="en-US" sz="1200" dirty="0">
                        <a:effectLst/>
                        <a:latin typeface="Century Schoolbook" panose="020406040505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7846565"/>
                  </a:ext>
                </a:extLst>
              </a:tr>
            </a:tbl>
          </a:graphicData>
        </a:graphic>
      </p:graphicFrame>
      <p:graphicFrame>
        <p:nvGraphicFramePr>
          <p:cNvPr id="26" name="Table 25"/>
          <p:cNvGraphicFramePr>
            <a:graphicFrameLocks noGrp="1"/>
          </p:cNvGraphicFramePr>
          <p:nvPr>
            <p:extLst>
              <p:ext uri="{D42A27DB-BD31-4B8C-83A1-F6EECF244321}">
                <p14:modId xmlns:p14="http://schemas.microsoft.com/office/powerpoint/2010/main" val="1914304609"/>
              </p:ext>
            </p:extLst>
          </p:nvPr>
        </p:nvGraphicFramePr>
        <p:xfrm>
          <a:off x="1074570" y="3913386"/>
          <a:ext cx="6458686" cy="1463040"/>
        </p:xfrm>
        <a:graphic>
          <a:graphicData uri="http://schemas.openxmlformats.org/drawingml/2006/table">
            <a:tbl>
              <a:tblPr firstRow="1" firstCol="1" bandRow="1"/>
              <a:tblGrid>
                <a:gridCol w="551612">
                  <a:extLst>
                    <a:ext uri="{9D8B030D-6E8A-4147-A177-3AD203B41FA5}">
                      <a16:colId xmlns:a16="http://schemas.microsoft.com/office/drawing/2014/main" val="2011357155"/>
                    </a:ext>
                  </a:extLst>
                </a:gridCol>
                <a:gridCol w="3163877">
                  <a:extLst>
                    <a:ext uri="{9D8B030D-6E8A-4147-A177-3AD203B41FA5}">
                      <a16:colId xmlns:a16="http://schemas.microsoft.com/office/drawing/2014/main" val="2758646890"/>
                    </a:ext>
                  </a:extLst>
                </a:gridCol>
                <a:gridCol w="1829590">
                  <a:extLst>
                    <a:ext uri="{9D8B030D-6E8A-4147-A177-3AD203B41FA5}">
                      <a16:colId xmlns:a16="http://schemas.microsoft.com/office/drawing/2014/main" val="3606926670"/>
                    </a:ext>
                  </a:extLst>
                </a:gridCol>
                <a:gridCol w="913607">
                  <a:extLst>
                    <a:ext uri="{9D8B030D-6E8A-4147-A177-3AD203B41FA5}">
                      <a16:colId xmlns:a16="http://schemas.microsoft.com/office/drawing/2014/main" val="3799257311"/>
                    </a:ext>
                  </a:extLst>
                </a:gridCol>
              </a:tblGrid>
              <a:tr h="139065">
                <a:tc>
                  <a:txBody>
                    <a:bodyPr/>
                    <a:lstStyle/>
                    <a:p>
                      <a:pPr marL="0" marR="0" algn="ctr">
                        <a:spcBef>
                          <a:spcPts val="0"/>
                        </a:spcBef>
                        <a:spcAft>
                          <a:spcPts val="0"/>
                        </a:spcAft>
                        <a:tabLst>
                          <a:tab pos="-914400" algn="l"/>
                          <a:tab pos="-457200" algn="l"/>
                          <a:tab pos="0" algn="l"/>
                          <a:tab pos="457200" algn="l"/>
                          <a:tab pos="914400" algn="l"/>
                          <a:tab pos="1280160" algn="l"/>
                          <a:tab pos="5760720" algn="dec"/>
                          <a:tab pos="6858000" algn="l"/>
                        </a:tabLst>
                      </a:pPr>
                      <a:r>
                        <a:rPr lang="en-US" sz="1200" dirty="0" smtClean="0">
                          <a:effectLst/>
                          <a:latin typeface="Century Schoolbook" panose="02040604050505020304" pitchFamily="18" charset="0"/>
                          <a:ea typeface="Times New Roman" panose="02020603050405020304" pitchFamily="18" charset="0"/>
                          <a:cs typeface="Times New Roman" panose="02020603050405020304" pitchFamily="18" charset="0"/>
                        </a:rPr>
                        <a:t>1</a:t>
                      </a:r>
                      <a:endParaRPr lang="en-US" sz="12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tabLst>
                          <a:tab pos="-914400" algn="l"/>
                          <a:tab pos="-457200" algn="l"/>
                          <a:tab pos="0" algn="l"/>
                          <a:tab pos="457200" algn="l"/>
                          <a:tab pos="914400" algn="l"/>
                          <a:tab pos="1280160" algn="l"/>
                          <a:tab pos="5760720" algn="dec"/>
                          <a:tab pos="6858000" algn="l"/>
                        </a:tabLst>
                      </a:pPr>
                      <a:r>
                        <a:rPr lang="en-US" sz="1200" dirty="0" smtClean="0">
                          <a:effectLst/>
                          <a:latin typeface="Century Schoolbook" panose="02040604050505020304" pitchFamily="18" charset="0"/>
                          <a:ea typeface="Times New Roman" panose="02020603050405020304" pitchFamily="18" charset="0"/>
                          <a:cs typeface="Times New Roman" panose="02020603050405020304" pitchFamily="18" charset="0"/>
                        </a:rPr>
                        <a:t>Document Management</a:t>
                      </a:r>
                      <a:endParaRPr lang="en-US" sz="12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tabLst>
                          <a:tab pos="-914400" algn="l"/>
                          <a:tab pos="-457200" algn="l"/>
                          <a:tab pos="0" algn="l"/>
                          <a:tab pos="457200" algn="l"/>
                          <a:tab pos="914400" algn="l"/>
                          <a:tab pos="1280160" algn="l"/>
                          <a:tab pos="5760720" algn="dec"/>
                          <a:tab pos="6858000" algn="l"/>
                        </a:tabLst>
                      </a:pPr>
                      <a:r>
                        <a:rPr lang="en-US" sz="1200" dirty="0">
                          <a:effectLst/>
                          <a:latin typeface="Century Schoolbook" panose="02040604050505020304" pitchFamily="18" charset="0"/>
                          <a:ea typeface="Times New Roman" panose="02020603050405020304" pitchFamily="18" charset="0"/>
                          <a:cs typeface="Times New Roman" panose="02020603050405020304" pitchFamily="18" charset="0"/>
                        </a:rPr>
                        <a:t>Local </a:t>
                      </a:r>
                      <a:r>
                        <a:rPr lang="en-US" sz="1200" dirty="0" err="1">
                          <a:effectLst/>
                          <a:latin typeface="Century Schoolbook" panose="02040604050505020304" pitchFamily="18" charset="0"/>
                          <a:ea typeface="Times New Roman" panose="02020603050405020304" pitchFamily="18" charset="0"/>
                          <a:cs typeface="Times New Roman" panose="02020603050405020304" pitchFamily="18" charset="0"/>
                        </a:rPr>
                        <a:t>Locip</a:t>
                      </a:r>
                      <a:endParaRPr lang="en-US" sz="12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tabLst>
                          <a:tab pos="-914400" algn="l"/>
                          <a:tab pos="-457200" algn="l"/>
                          <a:tab pos="0" algn="l"/>
                          <a:tab pos="457200" algn="l"/>
                          <a:tab pos="914400" algn="l"/>
                          <a:tab pos="1280160" algn="l"/>
                          <a:tab pos="5760720" algn="dec"/>
                          <a:tab pos="6858000" algn="l"/>
                        </a:tabLst>
                      </a:pPr>
                      <a:r>
                        <a:rPr lang="en-US" sz="1200" dirty="0">
                          <a:effectLst/>
                          <a:latin typeface="Century Schoolbook" panose="02040604050505020304" pitchFamily="18" charset="0"/>
                          <a:ea typeface="Times New Roman" panose="02020603050405020304" pitchFamily="18" charset="0"/>
                          <a:cs typeface="Times New Roman" panose="02020603050405020304" pitchFamily="18" charset="0"/>
                        </a:rPr>
                        <a:t>   $10,000</a:t>
                      </a:r>
                      <a:endParaRPr lang="en-US" sz="12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75020713"/>
                  </a:ext>
                </a:extLst>
              </a:tr>
              <a:tr h="163830">
                <a:tc>
                  <a:txBody>
                    <a:bodyPr/>
                    <a:lstStyle/>
                    <a:p>
                      <a:pPr marL="0" marR="0" algn="ctr">
                        <a:spcBef>
                          <a:spcPts val="0"/>
                        </a:spcBef>
                        <a:spcAft>
                          <a:spcPts val="0"/>
                        </a:spcAft>
                        <a:tabLst>
                          <a:tab pos="-914400" algn="l"/>
                          <a:tab pos="-457200" algn="l"/>
                          <a:tab pos="0" algn="l"/>
                          <a:tab pos="457200" algn="l"/>
                          <a:tab pos="914400" algn="l"/>
                          <a:tab pos="1280160" algn="l"/>
                          <a:tab pos="5760720" algn="dec"/>
                          <a:tab pos="6858000" algn="l"/>
                        </a:tabLst>
                      </a:pPr>
                      <a:r>
                        <a:rPr lang="en-US" sz="1200" dirty="0" smtClean="0">
                          <a:effectLst/>
                          <a:latin typeface="Century Schoolbook" panose="02040604050505020304" pitchFamily="18" charset="0"/>
                          <a:ea typeface="Times New Roman" panose="02020603050405020304" pitchFamily="18" charset="0"/>
                          <a:cs typeface="Times New Roman" panose="02020603050405020304" pitchFamily="18" charset="0"/>
                        </a:rPr>
                        <a:t>2  </a:t>
                      </a:r>
                      <a:endParaRPr lang="en-US" sz="12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tabLst>
                          <a:tab pos="-914400" algn="l"/>
                          <a:tab pos="-457200" algn="l"/>
                          <a:tab pos="0" algn="l"/>
                          <a:tab pos="457200" algn="l"/>
                          <a:tab pos="914400" algn="l"/>
                          <a:tab pos="1280160" algn="l"/>
                          <a:tab pos="5760720" algn="dec"/>
                          <a:tab pos="6858000" algn="l"/>
                        </a:tabLst>
                      </a:pPr>
                      <a:r>
                        <a:rPr lang="en-US" sz="1200" dirty="0" smtClean="0">
                          <a:effectLst/>
                          <a:latin typeface="Century Schoolbook" panose="02040604050505020304" pitchFamily="18" charset="0"/>
                          <a:ea typeface="Times New Roman" panose="02020603050405020304" pitchFamily="18" charset="0"/>
                          <a:cs typeface="Times New Roman" panose="02020603050405020304" pitchFamily="18" charset="0"/>
                        </a:rPr>
                        <a:t>Cemetery Expansion/Improvement</a:t>
                      </a:r>
                      <a:endParaRPr lang="en-US" sz="12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tabLst>
                          <a:tab pos="-914400" algn="l"/>
                          <a:tab pos="-457200" algn="l"/>
                          <a:tab pos="0" algn="l"/>
                          <a:tab pos="457200" algn="l"/>
                          <a:tab pos="914400" algn="l"/>
                          <a:tab pos="1280160" algn="l"/>
                          <a:tab pos="5760720" algn="dec"/>
                          <a:tab pos="6858000" algn="l"/>
                        </a:tabLst>
                      </a:pPr>
                      <a:r>
                        <a:rPr lang="en-US" sz="1200" dirty="0" smtClean="0">
                          <a:effectLst/>
                          <a:latin typeface="Century Schoolbook" panose="02040604050505020304" pitchFamily="18" charset="0"/>
                          <a:ea typeface="Times New Roman" panose="02020603050405020304" pitchFamily="18" charset="0"/>
                          <a:cs typeface="Times New Roman" panose="02020603050405020304" pitchFamily="18" charset="0"/>
                        </a:rPr>
                        <a:t>Cemetery Fund</a:t>
                      </a:r>
                      <a:endParaRPr lang="en-US" sz="12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tabLst>
                          <a:tab pos="-914400" algn="l"/>
                          <a:tab pos="-457200" algn="l"/>
                          <a:tab pos="0" algn="l"/>
                          <a:tab pos="457200" algn="l"/>
                          <a:tab pos="914400" algn="l"/>
                          <a:tab pos="1280160" algn="l"/>
                          <a:tab pos="5760720" algn="dec"/>
                          <a:tab pos="6858000" algn="l"/>
                        </a:tabLst>
                      </a:pPr>
                      <a:r>
                        <a:rPr lang="en-US" sz="1200" dirty="0" smtClean="0">
                          <a:effectLst/>
                          <a:latin typeface="Century Schoolbook" panose="02040604050505020304" pitchFamily="18" charset="0"/>
                          <a:ea typeface="Times New Roman" panose="02020603050405020304" pitchFamily="18" charset="0"/>
                          <a:cs typeface="Times New Roman" panose="02020603050405020304" pitchFamily="18" charset="0"/>
                        </a:rPr>
                        <a:t>$5,000</a:t>
                      </a:r>
                      <a:endParaRPr lang="en-US" sz="12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00619663"/>
                  </a:ext>
                </a:extLst>
              </a:tr>
              <a:tr h="163830">
                <a:tc>
                  <a:txBody>
                    <a:bodyPr/>
                    <a:lstStyle/>
                    <a:p>
                      <a:pPr marL="0" marR="0" algn="ctr">
                        <a:spcBef>
                          <a:spcPts val="0"/>
                        </a:spcBef>
                        <a:spcAft>
                          <a:spcPts val="0"/>
                        </a:spcAft>
                        <a:tabLst>
                          <a:tab pos="-914400" algn="l"/>
                          <a:tab pos="-457200" algn="l"/>
                          <a:tab pos="0" algn="l"/>
                          <a:tab pos="457200" algn="l"/>
                          <a:tab pos="914400" algn="l"/>
                          <a:tab pos="1280160" algn="l"/>
                          <a:tab pos="5760720" algn="dec"/>
                          <a:tab pos="6858000" algn="l"/>
                        </a:tabLst>
                      </a:pPr>
                      <a:r>
                        <a:rPr lang="en-US" sz="1200" dirty="0" smtClean="0">
                          <a:effectLst/>
                          <a:latin typeface="Century Schoolbook" panose="02040604050505020304" pitchFamily="18" charset="0"/>
                          <a:ea typeface="Times New Roman" panose="02020603050405020304" pitchFamily="18" charset="0"/>
                          <a:cs typeface="Times New Roman" panose="02020603050405020304" pitchFamily="18" charset="0"/>
                        </a:rPr>
                        <a:t>3</a:t>
                      </a:r>
                      <a:endParaRPr lang="en-US" sz="12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tabLst>
                          <a:tab pos="-914400" algn="l"/>
                          <a:tab pos="-457200" algn="l"/>
                          <a:tab pos="0" algn="l"/>
                          <a:tab pos="457200" algn="l"/>
                          <a:tab pos="914400" algn="l"/>
                          <a:tab pos="1280160" algn="l"/>
                          <a:tab pos="5760720" algn="dec"/>
                          <a:tab pos="6858000" algn="l"/>
                        </a:tabLst>
                      </a:pPr>
                      <a:r>
                        <a:rPr lang="en-US" sz="1200" dirty="0" smtClean="0">
                          <a:effectLst/>
                          <a:latin typeface="Century Schoolbook" panose="02040604050505020304" pitchFamily="18" charset="0"/>
                          <a:ea typeface="Times New Roman" panose="02020603050405020304" pitchFamily="18" charset="0"/>
                          <a:cs typeface="Times New Roman" panose="02020603050405020304" pitchFamily="18" charset="0"/>
                        </a:rPr>
                        <a:t>Kitchen Equipment</a:t>
                      </a:r>
                      <a:endParaRPr lang="en-US" sz="12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tabLst>
                          <a:tab pos="-914400" algn="l"/>
                          <a:tab pos="-457200" algn="l"/>
                          <a:tab pos="0" algn="l"/>
                          <a:tab pos="457200" algn="l"/>
                          <a:tab pos="914400" algn="l"/>
                          <a:tab pos="1280160" algn="l"/>
                          <a:tab pos="5760720" algn="dec"/>
                          <a:tab pos="6858000" algn="l"/>
                        </a:tabLst>
                      </a:pPr>
                      <a:r>
                        <a:rPr lang="en-US" sz="1200" dirty="0" smtClean="0">
                          <a:effectLst/>
                          <a:latin typeface="Century Schoolbook" panose="02040604050505020304" pitchFamily="18" charset="0"/>
                          <a:ea typeface="Times New Roman" panose="02020603050405020304" pitchFamily="18" charset="0"/>
                          <a:cs typeface="Times New Roman" panose="02020603050405020304" pitchFamily="18" charset="0"/>
                        </a:rPr>
                        <a:t>Cafeteria Fund</a:t>
                      </a:r>
                      <a:endParaRPr lang="en-US" sz="12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tabLst>
                          <a:tab pos="-914400" algn="l"/>
                          <a:tab pos="-457200" algn="l"/>
                          <a:tab pos="0" algn="l"/>
                          <a:tab pos="457200" algn="l"/>
                          <a:tab pos="914400" algn="l"/>
                          <a:tab pos="1280160" algn="l"/>
                          <a:tab pos="5760720" algn="dec"/>
                          <a:tab pos="6858000" algn="l"/>
                        </a:tabLst>
                      </a:pPr>
                      <a:r>
                        <a:rPr lang="en-US" sz="1200" dirty="0" smtClean="0">
                          <a:effectLst/>
                          <a:latin typeface="Century Schoolbook" panose="02040604050505020304" pitchFamily="18" charset="0"/>
                          <a:ea typeface="Times New Roman" panose="02020603050405020304" pitchFamily="18" charset="0"/>
                          <a:cs typeface="Times New Roman" panose="02020603050405020304" pitchFamily="18" charset="0"/>
                        </a:rPr>
                        <a:t>$20,000</a:t>
                      </a:r>
                      <a:endParaRPr lang="en-US" sz="12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3996816"/>
                  </a:ext>
                </a:extLst>
              </a:tr>
              <a:tr h="163830">
                <a:tc>
                  <a:txBody>
                    <a:bodyPr/>
                    <a:lstStyle/>
                    <a:p>
                      <a:pPr marL="0" marR="0" algn="ctr">
                        <a:spcBef>
                          <a:spcPts val="0"/>
                        </a:spcBef>
                        <a:spcAft>
                          <a:spcPts val="0"/>
                        </a:spcAft>
                        <a:tabLst>
                          <a:tab pos="-914400" algn="l"/>
                          <a:tab pos="-457200" algn="l"/>
                          <a:tab pos="0" algn="l"/>
                          <a:tab pos="457200" algn="l"/>
                          <a:tab pos="914400" algn="l"/>
                          <a:tab pos="1280160" algn="l"/>
                          <a:tab pos="5760720" algn="dec"/>
                          <a:tab pos="6858000" algn="l"/>
                        </a:tabLst>
                      </a:pPr>
                      <a:r>
                        <a:rPr lang="en-US" sz="1200" dirty="0" smtClean="0">
                          <a:effectLst/>
                          <a:latin typeface="Century Schoolbook" panose="02040604050505020304" pitchFamily="18" charset="0"/>
                          <a:ea typeface="Times New Roman" panose="02020603050405020304" pitchFamily="18" charset="0"/>
                          <a:cs typeface="Times New Roman" panose="02020603050405020304" pitchFamily="18" charset="0"/>
                        </a:rPr>
                        <a:t>4</a:t>
                      </a:r>
                      <a:endParaRPr lang="en-US" sz="12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tabLst>
                          <a:tab pos="-914400" algn="l"/>
                          <a:tab pos="-457200" algn="l"/>
                          <a:tab pos="0" algn="l"/>
                          <a:tab pos="457200" algn="l"/>
                          <a:tab pos="914400" algn="l"/>
                          <a:tab pos="1280160" algn="l"/>
                          <a:tab pos="5760720" algn="dec"/>
                          <a:tab pos="6858000" algn="l"/>
                        </a:tabLst>
                      </a:pPr>
                      <a:r>
                        <a:rPr lang="en-US" sz="1200" dirty="0" smtClean="0">
                          <a:effectLst/>
                          <a:latin typeface="Century Schoolbook" panose="02040604050505020304" pitchFamily="18" charset="0"/>
                          <a:ea typeface="Times New Roman" panose="02020603050405020304" pitchFamily="18" charset="0"/>
                          <a:cs typeface="Times New Roman" panose="02020603050405020304" pitchFamily="18" charset="0"/>
                        </a:rPr>
                        <a:t>Park Improvements</a:t>
                      </a:r>
                      <a:endParaRPr lang="en-US" sz="12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tabLst>
                          <a:tab pos="-914400" algn="l"/>
                          <a:tab pos="-457200" algn="l"/>
                          <a:tab pos="0" algn="l"/>
                          <a:tab pos="457200" algn="l"/>
                          <a:tab pos="914400" algn="l"/>
                          <a:tab pos="1280160" algn="l"/>
                          <a:tab pos="5760720" algn="dec"/>
                          <a:tab pos="6858000" algn="l"/>
                        </a:tabLst>
                      </a:pPr>
                      <a:r>
                        <a:rPr lang="en-US" sz="1200" dirty="0" smtClean="0">
                          <a:effectLst/>
                          <a:latin typeface="Century Schoolbook" panose="02040604050505020304" pitchFamily="18" charset="0"/>
                          <a:ea typeface="Times New Roman" panose="02020603050405020304" pitchFamily="18" charset="0"/>
                          <a:cs typeface="Times New Roman" panose="02020603050405020304" pitchFamily="18" charset="0"/>
                        </a:rPr>
                        <a:t>Recreation Fund</a:t>
                      </a:r>
                      <a:endParaRPr lang="en-US" sz="12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tabLst>
                          <a:tab pos="-914400" algn="l"/>
                          <a:tab pos="-457200" algn="l"/>
                          <a:tab pos="0" algn="l"/>
                          <a:tab pos="725170" algn="l"/>
                          <a:tab pos="914400" algn="l"/>
                          <a:tab pos="1280160" algn="l"/>
                          <a:tab pos="5760720" algn="dec"/>
                          <a:tab pos="6858000" algn="l"/>
                        </a:tabLst>
                      </a:pPr>
                      <a:r>
                        <a:rPr lang="en-US" sz="1200" dirty="0" smtClean="0">
                          <a:effectLst/>
                          <a:latin typeface="Century Schoolbook" panose="02040604050505020304" pitchFamily="18" charset="0"/>
                          <a:ea typeface="Times New Roman" panose="02020603050405020304" pitchFamily="18" charset="0"/>
                          <a:cs typeface="Times New Roman" panose="02020603050405020304" pitchFamily="18" charset="0"/>
                        </a:rPr>
                        <a:t>$5,000</a:t>
                      </a:r>
                      <a:endParaRPr lang="en-US" sz="12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6040378"/>
                  </a:ext>
                </a:extLst>
              </a:tr>
              <a:tr h="155575">
                <a:tc>
                  <a:txBody>
                    <a:bodyPr/>
                    <a:lstStyle/>
                    <a:p>
                      <a:pPr marL="0" marR="0" algn="ctr">
                        <a:spcBef>
                          <a:spcPts val="0"/>
                        </a:spcBef>
                        <a:spcAft>
                          <a:spcPts val="0"/>
                        </a:spcAft>
                        <a:tabLst>
                          <a:tab pos="-914400" algn="l"/>
                          <a:tab pos="-457200" algn="l"/>
                          <a:tab pos="0" algn="l"/>
                          <a:tab pos="457200" algn="l"/>
                          <a:tab pos="914400" algn="l"/>
                          <a:tab pos="1280160" algn="l"/>
                          <a:tab pos="5760720" algn="dec"/>
                          <a:tab pos="6858000" algn="l"/>
                        </a:tabLst>
                      </a:pPr>
                      <a:r>
                        <a:rPr lang="en-US" sz="1200" dirty="0">
                          <a:effectLst/>
                          <a:latin typeface="Century Schoolbook" panose="02040604050505020304" pitchFamily="18" charset="0"/>
                          <a:ea typeface="Times New Roman" panose="02020603050405020304" pitchFamily="18" charset="0"/>
                          <a:cs typeface="Times New Roman" panose="02020603050405020304" pitchFamily="18" charset="0"/>
                        </a:rPr>
                        <a:t> </a:t>
                      </a:r>
                      <a:r>
                        <a:rPr lang="en-US" sz="1200" dirty="0" smtClean="0">
                          <a:effectLst/>
                          <a:latin typeface="Century Schoolbook" panose="02040604050505020304" pitchFamily="18" charset="0"/>
                          <a:ea typeface="Times New Roman" panose="02020603050405020304" pitchFamily="18" charset="0"/>
                          <a:cs typeface="Times New Roman" panose="02020603050405020304" pitchFamily="18" charset="0"/>
                        </a:rPr>
                        <a:t>5</a:t>
                      </a:r>
                      <a:endParaRPr lang="en-US" sz="12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tabLst>
                          <a:tab pos="-914400" algn="l"/>
                          <a:tab pos="-457200" algn="l"/>
                          <a:tab pos="0" algn="l"/>
                          <a:tab pos="457200" algn="l"/>
                          <a:tab pos="914400" algn="l"/>
                          <a:tab pos="1280160" algn="l"/>
                          <a:tab pos="5760720" algn="dec"/>
                          <a:tab pos="6858000" algn="l"/>
                        </a:tabLst>
                      </a:pPr>
                      <a:r>
                        <a:rPr lang="en-US" sz="1200" dirty="0" smtClean="0">
                          <a:effectLst/>
                          <a:latin typeface="Century Schoolbook" panose="02040604050505020304" pitchFamily="18" charset="0"/>
                          <a:ea typeface="Times New Roman" panose="02020603050405020304" pitchFamily="18" charset="0"/>
                          <a:cs typeface="Times New Roman" panose="02020603050405020304" pitchFamily="18" charset="0"/>
                        </a:rPr>
                        <a:t>Pump Station</a:t>
                      </a:r>
                      <a:r>
                        <a:rPr lang="en-US" sz="1200" baseline="0" dirty="0" smtClean="0">
                          <a:effectLst/>
                          <a:latin typeface="Century Schoolbook" panose="02040604050505020304" pitchFamily="18" charset="0"/>
                          <a:ea typeface="Times New Roman" panose="02020603050405020304" pitchFamily="18" charset="0"/>
                          <a:cs typeface="Times New Roman" panose="02020603050405020304" pitchFamily="18" charset="0"/>
                        </a:rPr>
                        <a:t> Improvements</a:t>
                      </a:r>
                      <a:endParaRPr lang="en-US" sz="12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tabLst>
                          <a:tab pos="-914400" algn="l"/>
                          <a:tab pos="-457200" algn="l"/>
                          <a:tab pos="0" algn="l"/>
                          <a:tab pos="457200" algn="l"/>
                          <a:tab pos="914400" algn="l"/>
                          <a:tab pos="1280160" algn="l"/>
                          <a:tab pos="5760720" algn="dec"/>
                          <a:tab pos="6858000" algn="l"/>
                        </a:tabLst>
                      </a:pPr>
                      <a:r>
                        <a:rPr lang="en-US" sz="1200" dirty="0" smtClean="0">
                          <a:effectLst/>
                          <a:latin typeface="Century Schoolbook" panose="02040604050505020304" pitchFamily="18" charset="0"/>
                          <a:ea typeface="Times New Roman" panose="02020603050405020304" pitchFamily="18" charset="0"/>
                          <a:cs typeface="Times New Roman" panose="02020603050405020304" pitchFamily="18" charset="0"/>
                        </a:rPr>
                        <a:t>Sewer Fund</a:t>
                      </a:r>
                      <a:endParaRPr lang="en-US" sz="12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tabLst>
                          <a:tab pos="-914400" algn="l"/>
                          <a:tab pos="-457200" algn="l"/>
                          <a:tab pos="0" algn="l"/>
                          <a:tab pos="457200" algn="l"/>
                          <a:tab pos="914400" algn="l"/>
                          <a:tab pos="1280160" algn="l"/>
                          <a:tab pos="5760720" algn="dec"/>
                          <a:tab pos="6858000" algn="l"/>
                        </a:tabLst>
                      </a:pPr>
                      <a:r>
                        <a:rPr lang="en-US" sz="1200" dirty="0" smtClean="0">
                          <a:effectLst/>
                          <a:latin typeface="Century Schoolbook" panose="02040604050505020304" pitchFamily="18" charset="0"/>
                          <a:ea typeface="Times New Roman" panose="02020603050405020304" pitchFamily="18" charset="0"/>
                          <a:cs typeface="Times New Roman" panose="02020603050405020304" pitchFamily="18" charset="0"/>
                        </a:rPr>
                        <a:t>$15,000</a:t>
                      </a:r>
                      <a:endParaRPr lang="en-US" sz="12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1181730"/>
                  </a:ext>
                </a:extLst>
              </a:tr>
              <a:tr h="155575">
                <a:tc>
                  <a:txBody>
                    <a:bodyPr/>
                    <a:lstStyle/>
                    <a:p>
                      <a:pPr marL="0" marR="0" algn="ctr">
                        <a:spcBef>
                          <a:spcPts val="0"/>
                        </a:spcBef>
                        <a:spcAft>
                          <a:spcPts val="0"/>
                        </a:spcAft>
                        <a:tabLst>
                          <a:tab pos="-914400" algn="l"/>
                          <a:tab pos="-457200" algn="l"/>
                          <a:tab pos="0" algn="l"/>
                          <a:tab pos="457200" algn="l"/>
                          <a:tab pos="914400" algn="l"/>
                          <a:tab pos="1280160" algn="l"/>
                          <a:tab pos="5760720" algn="dec"/>
                          <a:tab pos="6858000" algn="l"/>
                        </a:tabLst>
                      </a:pPr>
                      <a:r>
                        <a:rPr lang="en-US" sz="1200" dirty="0" smtClean="0">
                          <a:effectLst/>
                          <a:latin typeface="Courier New" panose="02070309020205020404" pitchFamily="49" charset="0"/>
                          <a:ea typeface="Times New Roman" panose="02020603050405020304" pitchFamily="18" charset="0"/>
                          <a:cs typeface="Times New Roman" panose="02020603050405020304" pitchFamily="18" charset="0"/>
                        </a:rPr>
                        <a:t>6</a:t>
                      </a:r>
                      <a:endParaRPr lang="en-US" sz="12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tabLst>
                          <a:tab pos="-914400" algn="l"/>
                          <a:tab pos="-457200" algn="l"/>
                          <a:tab pos="0" algn="l"/>
                          <a:tab pos="457200" algn="l"/>
                          <a:tab pos="914400" algn="l"/>
                          <a:tab pos="1280160" algn="l"/>
                          <a:tab pos="5760720" algn="dec"/>
                          <a:tab pos="6858000" algn="l"/>
                        </a:tabLst>
                      </a:pPr>
                      <a:r>
                        <a:rPr lang="en-US" sz="1200" dirty="0" smtClean="0">
                          <a:effectLst/>
                          <a:latin typeface="Century Schoolbook" panose="02040604050505020304" pitchFamily="18" charset="0"/>
                          <a:ea typeface="Times New Roman" panose="02020603050405020304" pitchFamily="18" charset="0"/>
                          <a:cs typeface="Times New Roman" panose="02020603050405020304" pitchFamily="18" charset="0"/>
                        </a:rPr>
                        <a:t>Fine Cut Mower</a:t>
                      </a:r>
                      <a:endParaRPr lang="en-US" sz="1200" dirty="0">
                        <a:effectLst/>
                        <a:latin typeface="Century Schoolbook" panose="020406040505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tabLst>
                          <a:tab pos="-914400" algn="l"/>
                          <a:tab pos="-457200" algn="l"/>
                          <a:tab pos="0" algn="l"/>
                          <a:tab pos="457200" algn="l"/>
                          <a:tab pos="914400" algn="l"/>
                          <a:tab pos="1280160" algn="l"/>
                          <a:tab pos="5760720" algn="dec"/>
                          <a:tab pos="6858000" algn="l"/>
                        </a:tabLst>
                      </a:pPr>
                      <a:r>
                        <a:rPr lang="en-US" sz="1200" dirty="0" smtClean="0">
                          <a:effectLst/>
                          <a:latin typeface="Century Schoolbook" panose="02040604050505020304" pitchFamily="18" charset="0"/>
                          <a:ea typeface="Times New Roman" panose="02020603050405020304" pitchFamily="18" charset="0"/>
                          <a:cs typeface="Times New Roman" panose="02020603050405020304" pitchFamily="18" charset="0"/>
                        </a:rPr>
                        <a:t>Misc. Highway Fund</a:t>
                      </a:r>
                      <a:endParaRPr lang="en-US" sz="1200" dirty="0">
                        <a:effectLst/>
                        <a:latin typeface="Century Schoolbook" panose="020406040505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tabLst>
                          <a:tab pos="-914400" algn="l"/>
                          <a:tab pos="-457200" algn="l"/>
                          <a:tab pos="0" algn="l"/>
                          <a:tab pos="457200" algn="l"/>
                          <a:tab pos="914400" algn="l"/>
                          <a:tab pos="1280160" algn="l"/>
                          <a:tab pos="5760720" algn="dec"/>
                          <a:tab pos="6858000" algn="l"/>
                        </a:tabLst>
                      </a:pPr>
                      <a:r>
                        <a:rPr lang="en-US" sz="1200" dirty="0" smtClean="0">
                          <a:effectLst/>
                          <a:latin typeface="Century Schoolbook" panose="02040604050505020304" pitchFamily="18" charset="0"/>
                          <a:ea typeface="Times New Roman" panose="02020603050405020304" pitchFamily="18" charset="0"/>
                          <a:cs typeface="Times New Roman" panose="02020603050405020304" pitchFamily="18" charset="0"/>
                        </a:rPr>
                        <a:t>$16,000</a:t>
                      </a:r>
                      <a:endParaRPr lang="en-US" sz="1200" dirty="0">
                        <a:effectLst/>
                        <a:latin typeface="Century Schoolbook" panose="020406040505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56331542"/>
                  </a:ext>
                </a:extLst>
              </a:tr>
              <a:tr h="155575">
                <a:tc>
                  <a:txBody>
                    <a:bodyPr/>
                    <a:lstStyle/>
                    <a:p>
                      <a:pPr marL="0" marR="0" algn="ctr">
                        <a:spcBef>
                          <a:spcPts val="0"/>
                        </a:spcBef>
                        <a:spcAft>
                          <a:spcPts val="0"/>
                        </a:spcAft>
                        <a:tabLst>
                          <a:tab pos="-914400" algn="l"/>
                          <a:tab pos="-457200" algn="l"/>
                          <a:tab pos="0" algn="l"/>
                          <a:tab pos="457200" algn="l"/>
                          <a:tab pos="914400" algn="l"/>
                          <a:tab pos="1280160" algn="l"/>
                          <a:tab pos="5760720" algn="dec"/>
                          <a:tab pos="6858000" algn="l"/>
                        </a:tabLst>
                      </a:pPr>
                      <a:r>
                        <a:rPr lang="en-US" sz="1200" dirty="0" smtClean="0">
                          <a:effectLst/>
                          <a:latin typeface="Courier New" panose="02070309020205020404" pitchFamily="49" charset="0"/>
                          <a:ea typeface="Times New Roman" panose="02020603050405020304" pitchFamily="18" charset="0"/>
                          <a:cs typeface="Times New Roman" panose="02020603050405020304" pitchFamily="18" charset="0"/>
                        </a:rPr>
                        <a:t>7</a:t>
                      </a:r>
                      <a:endParaRPr lang="en-US" sz="12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tabLst>
                          <a:tab pos="-914400" algn="l"/>
                          <a:tab pos="-457200" algn="l"/>
                          <a:tab pos="0" algn="l"/>
                          <a:tab pos="457200" algn="l"/>
                          <a:tab pos="914400" algn="l"/>
                          <a:tab pos="1280160" algn="l"/>
                          <a:tab pos="5760720" algn="dec"/>
                          <a:tab pos="6858000" algn="l"/>
                        </a:tabLst>
                      </a:pPr>
                      <a:r>
                        <a:rPr lang="en-US" sz="1200" dirty="0" smtClean="0">
                          <a:effectLst/>
                          <a:latin typeface="Century Schoolbook" panose="02040604050505020304" pitchFamily="18" charset="0"/>
                          <a:ea typeface="Times New Roman" panose="02020603050405020304" pitchFamily="18" charset="0"/>
                          <a:cs typeface="Times New Roman" panose="02020603050405020304" pitchFamily="18" charset="0"/>
                        </a:rPr>
                        <a:t>In-Kind</a:t>
                      </a:r>
                      <a:endParaRPr lang="en-US" sz="1200" dirty="0">
                        <a:effectLst/>
                        <a:latin typeface="Century Schoolbook" panose="020406040505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tabLst>
                          <a:tab pos="-914400" algn="l"/>
                          <a:tab pos="-457200" algn="l"/>
                          <a:tab pos="0" algn="l"/>
                          <a:tab pos="457200" algn="l"/>
                          <a:tab pos="914400" algn="l"/>
                          <a:tab pos="1280160" algn="l"/>
                          <a:tab pos="5760720" algn="dec"/>
                          <a:tab pos="6858000" algn="l"/>
                        </a:tabLst>
                      </a:pPr>
                      <a:endParaRPr lang="en-US" sz="1200" dirty="0">
                        <a:effectLst/>
                        <a:latin typeface="Century Schoolbook" panose="020406040505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tabLst>
                          <a:tab pos="-914400" algn="l"/>
                          <a:tab pos="-457200" algn="l"/>
                          <a:tab pos="0" algn="l"/>
                          <a:tab pos="457200" algn="l"/>
                          <a:tab pos="914400" algn="l"/>
                          <a:tab pos="1280160" algn="l"/>
                          <a:tab pos="5760720" algn="dec"/>
                          <a:tab pos="6858000" algn="l"/>
                        </a:tabLst>
                      </a:pPr>
                      <a:r>
                        <a:rPr lang="en-US" sz="1200" dirty="0" smtClean="0">
                          <a:effectLst/>
                          <a:latin typeface="Century Schoolbook" panose="02040604050505020304" pitchFamily="18" charset="0"/>
                          <a:ea typeface="Times New Roman" panose="02020603050405020304" pitchFamily="18" charset="0"/>
                          <a:cs typeface="Times New Roman" panose="02020603050405020304" pitchFamily="18" charset="0"/>
                        </a:rPr>
                        <a:t>$105,460</a:t>
                      </a:r>
                      <a:endParaRPr lang="en-US" sz="1200" dirty="0">
                        <a:effectLst/>
                        <a:latin typeface="Century Schoolbook" panose="020406040505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52929000"/>
                  </a:ext>
                </a:extLst>
              </a:tr>
              <a:tr h="155575">
                <a:tc>
                  <a:txBody>
                    <a:bodyPr/>
                    <a:lstStyle/>
                    <a:p>
                      <a:pPr marL="0" marR="0" algn="ctr">
                        <a:spcBef>
                          <a:spcPts val="0"/>
                        </a:spcBef>
                        <a:spcAft>
                          <a:spcPts val="0"/>
                        </a:spcAft>
                        <a:tabLst>
                          <a:tab pos="-914400" algn="l"/>
                          <a:tab pos="-457200" algn="l"/>
                          <a:tab pos="0" algn="l"/>
                          <a:tab pos="457200" algn="l"/>
                          <a:tab pos="914400" algn="l"/>
                          <a:tab pos="1280160" algn="l"/>
                          <a:tab pos="5760720" algn="dec"/>
                          <a:tab pos="6858000" algn="l"/>
                        </a:tabLst>
                      </a:pPr>
                      <a:endParaRPr lang="en-US" sz="12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tabLst>
                          <a:tab pos="-914400" algn="l"/>
                          <a:tab pos="-457200" algn="l"/>
                          <a:tab pos="0" algn="l"/>
                          <a:tab pos="457200" algn="l"/>
                          <a:tab pos="914400" algn="l"/>
                          <a:tab pos="1280160" algn="l"/>
                          <a:tab pos="5760720" algn="dec"/>
                          <a:tab pos="6858000" algn="l"/>
                        </a:tabLst>
                      </a:pPr>
                      <a:r>
                        <a:rPr lang="en-US" sz="1200" dirty="0" smtClean="0">
                          <a:effectLst/>
                          <a:latin typeface="Century Schoolbook" panose="02040604050505020304" pitchFamily="18" charset="0"/>
                          <a:ea typeface="Times New Roman" panose="02020603050405020304" pitchFamily="18" charset="0"/>
                          <a:cs typeface="Times New Roman" panose="02020603050405020304" pitchFamily="18" charset="0"/>
                        </a:rPr>
                        <a:t>Total</a:t>
                      </a:r>
                      <a:endParaRPr lang="en-US" sz="1200" dirty="0">
                        <a:effectLst/>
                        <a:latin typeface="Century Schoolbook" panose="020406040505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tabLst>
                          <a:tab pos="-914400" algn="l"/>
                          <a:tab pos="-457200" algn="l"/>
                          <a:tab pos="0" algn="l"/>
                          <a:tab pos="457200" algn="l"/>
                          <a:tab pos="914400" algn="l"/>
                          <a:tab pos="1280160" algn="l"/>
                          <a:tab pos="5760720" algn="dec"/>
                          <a:tab pos="6858000" algn="l"/>
                        </a:tabLst>
                      </a:pPr>
                      <a:endParaRPr lang="en-US" sz="1200" dirty="0">
                        <a:effectLst/>
                        <a:latin typeface="Century Schoolbook" panose="020406040505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tabLst>
                          <a:tab pos="-914400" algn="l"/>
                          <a:tab pos="-457200" algn="l"/>
                          <a:tab pos="0" algn="l"/>
                          <a:tab pos="457200" algn="l"/>
                          <a:tab pos="914400" algn="l"/>
                          <a:tab pos="1280160" algn="l"/>
                          <a:tab pos="5760720" algn="dec"/>
                          <a:tab pos="6858000" algn="l"/>
                        </a:tabLst>
                      </a:pPr>
                      <a:r>
                        <a:rPr lang="en-US" sz="1200" dirty="0" smtClean="0">
                          <a:effectLst/>
                          <a:latin typeface="Century Schoolbook" panose="02040604050505020304" pitchFamily="18" charset="0"/>
                          <a:ea typeface="Times New Roman" panose="02020603050405020304" pitchFamily="18" charset="0"/>
                          <a:cs typeface="Times New Roman" panose="02020603050405020304" pitchFamily="18" charset="0"/>
                        </a:rPr>
                        <a:t>$176,460</a:t>
                      </a:r>
                      <a:endParaRPr lang="en-US" sz="1200" dirty="0">
                        <a:effectLst/>
                        <a:latin typeface="Century Schoolbook" panose="020406040505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2378037"/>
                  </a:ext>
                </a:extLst>
              </a:tr>
            </a:tbl>
          </a:graphicData>
        </a:graphic>
      </p:graphicFrame>
    </p:spTree>
    <p:extLst>
      <p:ext uri="{BB962C8B-B14F-4D97-AF65-F5344CB8AC3E}">
        <p14:creationId xmlns:p14="http://schemas.microsoft.com/office/powerpoint/2010/main" val="41565644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a:t>Town Manager’s Proposed Budget</a:t>
            </a:r>
          </a:p>
        </p:txBody>
      </p:sp>
      <p:sp>
        <p:nvSpPr>
          <p:cNvPr id="3" name="Content Placeholder 2"/>
          <p:cNvSpPr>
            <a:spLocks noGrp="1"/>
          </p:cNvSpPr>
          <p:nvPr>
            <p:ph idx="1"/>
          </p:nvPr>
        </p:nvSpPr>
        <p:spPr>
          <a:xfrm>
            <a:off x="398016" y="1295400"/>
            <a:ext cx="7620000" cy="4800600"/>
          </a:xfrm>
        </p:spPr>
        <p:txBody>
          <a:bodyPr/>
          <a:lstStyle/>
          <a:p>
            <a:r>
              <a:rPr lang="en-US" dirty="0" smtClean="0">
                <a:latin typeface="Century Schoolbook" panose="02040604050505020304" pitchFamily="18" charset="0"/>
              </a:rPr>
              <a:t>Budget Process Video:</a:t>
            </a:r>
          </a:p>
          <a:p>
            <a:pPr lvl="1"/>
            <a:endParaRPr lang="en-US" dirty="0"/>
          </a:p>
        </p:txBody>
      </p:sp>
      <p:pic>
        <p:nvPicPr>
          <p:cNvPr id="4" name="Budget Video">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304800" y="1981200"/>
            <a:ext cx="7857067" cy="4419600"/>
          </a:xfrm>
          <a:prstGeom prst="rect">
            <a:avLst/>
          </a:prstGeom>
        </p:spPr>
      </p:pic>
    </p:spTree>
    <p:extLst>
      <p:ext uri="{BB962C8B-B14F-4D97-AF65-F5344CB8AC3E}">
        <p14:creationId xmlns:p14="http://schemas.microsoft.com/office/powerpoint/2010/main" val="121645779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28539"/>
            <a:ext cx="7543800" cy="609600"/>
          </a:xfrm>
          <a:ln>
            <a:miter lim="800000"/>
            <a:headEnd/>
            <a:tailEnd/>
          </a:ln>
        </p:spPr>
        <p:txBody>
          <a:bodyPr>
            <a:noAutofit/>
          </a:bodyPr>
          <a:lstStyle/>
          <a:p>
            <a:pPr algn="ctr">
              <a:defRPr/>
            </a:pPr>
            <a:r>
              <a:rPr lang="en-US" sz="4100" dirty="0" smtClean="0"/>
              <a:t>Capital Projects </a:t>
            </a:r>
            <a:r>
              <a:rPr lang="en-US" sz="2200" i="1" dirty="0" smtClean="0"/>
              <a:t>(Continued)</a:t>
            </a:r>
            <a:endParaRPr lang="en-US" sz="2200" dirty="0"/>
          </a:p>
        </p:txBody>
      </p:sp>
      <p:sp>
        <p:nvSpPr>
          <p:cNvPr id="22531" name="TextBox 3"/>
          <p:cNvSpPr txBox="1">
            <a:spLocks noChangeArrowheads="1"/>
          </p:cNvSpPr>
          <p:nvPr/>
        </p:nvSpPr>
        <p:spPr bwMode="auto">
          <a:xfrm>
            <a:off x="4953000" y="16764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p>
        </p:txBody>
      </p:sp>
      <p:sp>
        <p:nvSpPr>
          <p:cNvPr id="2560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7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9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111"/>
          <p:cNvSpPr>
            <a:spLocks noChangeArrowheads="1"/>
          </p:cNvSpPr>
          <p:nvPr/>
        </p:nvSpPr>
        <p:spPr bwMode="auto">
          <a:xfrm flipV="1">
            <a:off x="419880" y="1093122"/>
            <a:ext cx="738379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0" name="Rectangle 140"/>
          <p:cNvSpPr>
            <a:spLocks noChangeArrowheads="1"/>
          </p:cNvSpPr>
          <p:nvPr/>
        </p:nvSpPr>
        <p:spPr bwMode="auto">
          <a:xfrm>
            <a:off x="2308476" y="157000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7" name="Rectangle 2"/>
          <p:cNvSpPr>
            <a:spLocks noChangeArrowheads="1"/>
          </p:cNvSpPr>
          <p:nvPr/>
        </p:nvSpPr>
        <p:spPr bwMode="auto">
          <a:xfrm>
            <a:off x="818235" y="3794902"/>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2" name="TextBox 21"/>
          <p:cNvSpPr txBox="1"/>
          <p:nvPr/>
        </p:nvSpPr>
        <p:spPr>
          <a:xfrm>
            <a:off x="666409" y="1307068"/>
            <a:ext cx="1557581" cy="369332"/>
          </a:xfrm>
          <a:prstGeom prst="rect">
            <a:avLst/>
          </a:prstGeom>
          <a:noFill/>
        </p:spPr>
        <p:txBody>
          <a:bodyPr wrap="square" rtlCol="0">
            <a:spAutoFit/>
          </a:bodyPr>
          <a:lstStyle/>
          <a:p>
            <a:r>
              <a:rPr lang="en-US" b="1" u="sng" dirty="0" smtClean="0">
                <a:latin typeface="Century Schoolbook" panose="02040604050505020304" pitchFamily="18" charset="0"/>
              </a:rPr>
              <a:t>Grants:</a:t>
            </a:r>
            <a:endParaRPr lang="en-US" b="1" u="sng" dirty="0">
              <a:latin typeface="Century Schoolbook" panose="020406040505050203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297141742"/>
              </p:ext>
            </p:extLst>
          </p:nvPr>
        </p:nvGraphicFramePr>
        <p:xfrm>
          <a:off x="1052560" y="1801921"/>
          <a:ext cx="6491237" cy="1828800"/>
        </p:xfrm>
        <a:graphic>
          <a:graphicData uri="http://schemas.openxmlformats.org/drawingml/2006/table">
            <a:tbl>
              <a:tblPr firstRow="1" firstCol="1" bandRow="1"/>
              <a:tblGrid>
                <a:gridCol w="622742">
                  <a:extLst>
                    <a:ext uri="{9D8B030D-6E8A-4147-A177-3AD203B41FA5}">
                      <a16:colId xmlns:a16="http://schemas.microsoft.com/office/drawing/2014/main" val="3582441288"/>
                    </a:ext>
                  </a:extLst>
                </a:gridCol>
                <a:gridCol w="4561222">
                  <a:extLst>
                    <a:ext uri="{9D8B030D-6E8A-4147-A177-3AD203B41FA5}">
                      <a16:colId xmlns:a16="http://schemas.microsoft.com/office/drawing/2014/main" val="659647307"/>
                    </a:ext>
                  </a:extLst>
                </a:gridCol>
                <a:gridCol w="1307273">
                  <a:extLst>
                    <a:ext uri="{9D8B030D-6E8A-4147-A177-3AD203B41FA5}">
                      <a16:colId xmlns:a16="http://schemas.microsoft.com/office/drawing/2014/main" val="2124194438"/>
                    </a:ext>
                  </a:extLst>
                </a:gridCol>
              </a:tblGrid>
              <a:tr h="0">
                <a:tc>
                  <a:txBody>
                    <a:bodyPr/>
                    <a:lstStyle/>
                    <a:p>
                      <a:pPr marL="0" marR="0" algn="ctr">
                        <a:spcBef>
                          <a:spcPts val="0"/>
                        </a:spcBef>
                        <a:spcAft>
                          <a:spcPts val="0"/>
                        </a:spcAft>
                        <a:tabLst>
                          <a:tab pos="-914400" algn="l"/>
                          <a:tab pos="-457200" algn="l"/>
                          <a:tab pos="0" algn="l"/>
                          <a:tab pos="457200" algn="l"/>
                          <a:tab pos="914400" algn="l"/>
                          <a:tab pos="4572000" algn="l"/>
                          <a:tab pos="5760720" algn="dec"/>
                          <a:tab pos="6858000" algn="l"/>
                        </a:tabLst>
                      </a:pPr>
                      <a:r>
                        <a:rPr lang="en-US" sz="1200">
                          <a:effectLst/>
                          <a:latin typeface="Century Schoolbook" panose="02040604050505020304" pitchFamily="18" charset="0"/>
                          <a:ea typeface="Times New Roman" panose="02020603050405020304" pitchFamily="18" charset="0"/>
                          <a:cs typeface="Times New Roman" panose="02020603050405020304" pitchFamily="18" charset="0"/>
                        </a:rPr>
                        <a:t>1</a:t>
                      </a:r>
                      <a:endParaRPr lang="en-US" sz="12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tabLst>
                          <a:tab pos="-914400" algn="l"/>
                          <a:tab pos="-457200" algn="l"/>
                          <a:tab pos="0" algn="l"/>
                          <a:tab pos="457200" algn="l"/>
                          <a:tab pos="914400" algn="l"/>
                          <a:tab pos="4572000" algn="l"/>
                          <a:tab pos="5760720" algn="dec"/>
                          <a:tab pos="6858000" algn="l"/>
                        </a:tabLst>
                      </a:pPr>
                      <a:r>
                        <a:rPr lang="en-US" sz="1200" dirty="0" smtClean="0">
                          <a:effectLst/>
                          <a:latin typeface="Century Schoolbook" panose="02040604050505020304" pitchFamily="18" charset="0"/>
                          <a:ea typeface="Times New Roman" panose="02020603050405020304" pitchFamily="18" charset="0"/>
                          <a:cs typeface="Times New Roman" panose="02020603050405020304" pitchFamily="18" charset="0"/>
                        </a:rPr>
                        <a:t>School HVAC</a:t>
                      </a:r>
                      <a:endParaRPr lang="en-US" sz="12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tabLst>
                          <a:tab pos="-914400" algn="l"/>
                          <a:tab pos="-457200" algn="l"/>
                          <a:tab pos="0" algn="l"/>
                          <a:tab pos="457200" algn="l"/>
                          <a:tab pos="914400" algn="l"/>
                          <a:tab pos="4572000" algn="l"/>
                          <a:tab pos="5760720" algn="dec"/>
                          <a:tab pos="6858000" algn="l"/>
                        </a:tabLst>
                      </a:pPr>
                      <a:r>
                        <a:rPr lang="en-US" sz="1200" dirty="0" smtClean="0">
                          <a:effectLst/>
                          <a:latin typeface="Century Schoolbook" panose="02040604050505020304" pitchFamily="18" charset="0"/>
                          <a:ea typeface="Times New Roman" panose="02020603050405020304" pitchFamily="18" charset="0"/>
                          <a:cs typeface="Times New Roman" panose="02020603050405020304" pitchFamily="18" charset="0"/>
                        </a:rPr>
                        <a:t>$3,000,000</a:t>
                      </a:r>
                      <a:endParaRPr lang="en-US" sz="12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854822"/>
                  </a:ext>
                </a:extLst>
              </a:tr>
              <a:tr h="0">
                <a:tc>
                  <a:txBody>
                    <a:bodyPr/>
                    <a:lstStyle/>
                    <a:p>
                      <a:pPr marL="0" marR="0" algn="ctr">
                        <a:spcBef>
                          <a:spcPts val="0"/>
                        </a:spcBef>
                        <a:spcAft>
                          <a:spcPts val="0"/>
                        </a:spcAft>
                        <a:tabLst>
                          <a:tab pos="-914400" algn="l"/>
                          <a:tab pos="-457200" algn="l"/>
                          <a:tab pos="0" algn="l"/>
                          <a:tab pos="457200" algn="l"/>
                          <a:tab pos="914400" algn="l"/>
                          <a:tab pos="4572000" algn="l"/>
                          <a:tab pos="5760720" algn="dec"/>
                          <a:tab pos="6858000" algn="l"/>
                        </a:tabLst>
                      </a:pPr>
                      <a:r>
                        <a:rPr lang="en-US" sz="1200" dirty="0">
                          <a:effectLst/>
                          <a:latin typeface="Century Schoolbook" panose="02040604050505020304" pitchFamily="18" charset="0"/>
                          <a:ea typeface="Times New Roman" panose="02020603050405020304" pitchFamily="18" charset="0"/>
                          <a:cs typeface="Times New Roman" panose="02020603050405020304" pitchFamily="18" charset="0"/>
                        </a:rPr>
                        <a:t>2</a:t>
                      </a:r>
                      <a:endParaRPr lang="en-US" sz="12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tabLst>
                          <a:tab pos="-914400" algn="l"/>
                          <a:tab pos="-457200" algn="l"/>
                          <a:tab pos="0" algn="l"/>
                          <a:tab pos="457200" algn="l"/>
                          <a:tab pos="914400" algn="l"/>
                          <a:tab pos="4572000" algn="l"/>
                          <a:tab pos="5760720" algn="dec"/>
                          <a:tab pos="6858000" algn="l"/>
                        </a:tabLst>
                      </a:pPr>
                      <a:r>
                        <a:rPr lang="en-US" sz="1200" dirty="0" smtClean="0">
                          <a:effectLst/>
                          <a:latin typeface="Century Schoolbook" panose="02040604050505020304" pitchFamily="18" charset="0"/>
                          <a:ea typeface="Times New Roman" panose="02020603050405020304" pitchFamily="18" charset="0"/>
                          <a:cs typeface="Times New Roman" panose="02020603050405020304" pitchFamily="18" charset="0"/>
                        </a:rPr>
                        <a:t>Public Water Supply</a:t>
                      </a:r>
                      <a:endParaRPr lang="en-US" sz="12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tabLst>
                          <a:tab pos="-914400" algn="l"/>
                          <a:tab pos="-457200" algn="l"/>
                          <a:tab pos="0" algn="l"/>
                          <a:tab pos="457200" algn="l"/>
                          <a:tab pos="914400" algn="l"/>
                          <a:tab pos="4572000" algn="l"/>
                          <a:tab pos="5760720" algn="dec"/>
                          <a:tab pos="6858000" algn="l"/>
                        </a:tabLst>
                      </a:pPr>
                      <a:r>
                        <a:rPr lang="en-US" sz="1200" dirty="0" smtClean="0">
                          <a:effectLst/>
                          <a:latin typeface="Century Schoolbook" panose="02040604050505020304" pitchFamily="18" charset="0"/>
                          <a:ea typeface="Times New Roman" panose="02020603050405020304" pitchFamily="18" charset="0"/>
                          <a:cs typeface="Times New Roman" panose="02020603050405020304" pitchFamily="18" charset="0"/>
                        </a:rPr>
                        <a:t>$6,000,000</a:t>
                      </a:r>
                      <a:endParaRPr lang="en-US" sz="12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60927136"/>
                  </a:ext>
                </a:extLst>
              </a:tr>
              <a:tr h="0">
                <a:tc>
                  <a:txBody>
                    <a:bodyPr/>
                    <a:lstStyle/>
                    <a:p>
                      <a:pPr marL="0" marR="0" algn="ctr">
                        <a:spcBef>
                          <a:spcPts val="0"/>
                        </a:spcBef>
                        <a:spcAft>
                          <a:spcPts val="0"/>
                        </a:spcAft>
                        <a:tabLst>
                          <a:tab pos="-914400" algn="l"/>
                          <a:tab pos="-457200" algn="l"/>
                          <a:tab pos="0" algn="l"/>
                          <a:tab pos="457200" algn="l"/>
                          <a:tab pos="914400" algn="l"/>
                          <a:tab pos="4572000" algn="l"/>
                          <a:tab pos="5760720" algn="dec"/>
                          <a:tab pos="6858000" algn="l"/>
                        </a:tabLst>
                      </a:pPr>
                      <a:r>
                        <a:rPr lang="en-US" sz="1200" dirty="0">
                          <a:effectLst/>
                          <a:latin typeface="Century Schoolbook" panose="02040604050505020304" pitchFamily="18" charset="0"/>
                          <a:ea typeface="Times New Roman" panose="02020603050405020304" pitchFamily="18" charset="0"/>
                          <a:cs typeface="Times New Roman" panose="02020603050405020304" pitchFamily="18" charset="0"/>
                        </a:rPr>
                        <a:t>3</a:t>
                      </a:r>
                      <a:endParaRPr lang="en-US" sz="12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tabLst>
                          <a:tab pos="-914400" algn="l"/>
                          <a:tab pos="-457200" algn="l"/>
                          <a:tab pos="0" algn="l"/>
                          <a:tab pos="457200" algn="l"/>
                          <a:tab pos="914400" algn="l"/>
                          <a:tab pos="4572000" algn="l"/>
                          <a:tab pos="5760720" algn="dec"/>
                          <a:tab pos="6858000" algn="l"/>
                        </a:tabLst>
                      </a:pPr>
                      <a:r>
                        <a:rPr lang="en-US" sz="1200" dirty="0" smtClean="0">
                          <a:effectLst/>
                          <a:latin typeface="Century Schoolbook" panose="02040604050505020304" pitchFamily="18" charset="0"/>
                          <a:ea typeface="Times New Roman" panose="02020603050405020304" pitchFamily="18" charset="0"/>
                          <a:cs typeface="Times New Roman" panose="02020603050405020304" pitchFamily="18" charset="0"/>
                        </a:rPr>
                        <a:t>Cemetery Wall Repair</a:t>
                      </a:r>
                      <a:endParaRPr lang="en-US" sz="12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tabLst>
                          <a:tab pos="-914400" algn="l"/>
                          <a:tab pos="-457200" algn="l"/>
                          <a:tab pos="0" algn="l"/>
                          <a:tab pos="457200" algn="l"/>
                          <a:tab pos="914400" algn="l"/>
                          <a:tab pos="4572000" algn="l"/>
                          <a:tab pos="5760720" algn="dec"/>
                          <a:tab pos="6858000" algn="l"/>
                        </a:tabLst>
                      </a:pPr>
                      <a:r>
                        <a:rPr lang="en-US" sz="1200" dirty="0" smtClean="0">
                          <a:effectLst/>
                          <a:latin typeface="Century Schoolbook" panose="02040604050505020304" pitchFamily="18" charset="0"/>
                          <a:ea typeface="Times New Roman" panose="02020603050405020304" pitchFamily="18" charset="0"/>
                          <a:cs typeface="Times New Roman" panose="02020603050405020304" pitchFamily="18" charset="0"/>
                        </a:rPr>
                        <a:t>$5,000</a:t>
                      </a:r>
                      <a:endParaRPr lang="en-US" sz="12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98530844"/>
                  </a:ext>
                </a:extLst>
              </a:tr>
              <a:tr h="0">
                <a:tc>
                  <a:txBody>
                    <a:bodyPr/>
                    <a:lstStyle/>
                    <a:p>
                      <a:pPr marL="0" marR="0" algn="ctr">
                        <a:spcBef>
                          <a:spcPts val="0"/>
                        </a:spcBef>
                        <a:spcAft>
                          <a:spcPts val="0"/>
                        </a:spcAft>
                        <a:tabLst>
                          <a:tab pos="-914400" algn="l"/>
                          <a:tab pos="-457200" algn="l"/>
                          <a:tab pos="0" algn="l"/>
                          <a:tab pos="457200" algn="l"/>
                          <a:tab pos="914400" algn="l"/>
                          <a:tab pos="4572000" algn="l"/>
                          <a:tab pos="5760720" algn="dec"/>
                          <a:tab pos="6858000" algn="l"/>
                        </a:tabLst>
                      </a:pPr>
                      <a:r>
                        <a:rPr lang="en-US" sz="1200" dirty="0">
                          <a:effectLst/>
                          <a:latin typeface="Century Schoolbook" panose="02040604050505020304" pitchFamily="18" charset="0"/>
                          <a:ea typeface="Times New Roman" panose="02020603050405020304" pitchFamily="18" charset="0"/>
                          <a:cs typeface="Times New Roman" panose="02020603050405020304" pitchFamily="18" charset="0"/>
                        </a:rPr>
                        <a:t>4</a:t>
                      </a:r>
                      <a:endParaRPr lang="en-US" sz="12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tabLst>
                          <a:tab pos="-914400" algn="l"/>
                          <a:tab pos="-457200" algn="l"/>
                          <a:tab pos="0" algn="l"/>
                          <a:tab pos="457200" algn="l"/>
                          <a:tab pos="914400" algn="l"/>
                          <a:tab pos="4572000" algn="l"/>
                          <a:tab pos="5760720" algn="dec"/>
                          <a:tab pos="6858000" algn="l"/>
                        </a:tabLst>
                      </a:pPr>
                      <a:r>
                        <a:rPr lang="en-US" sz="1200" dirty="0" smtClean="0">
                          <a:effectLst/>
                          <a:latin typeface="Century Schoolbook" panose="02040604050505020304" pitchFamily="18" charset="0"/>
                          <a:ea typeface="Times New Roman" panose="02020603050405020304" pitchFamily="18" charset="0"/>
                          <a:cs typeface="Times New Roman" panose="02020603050405020304" pitchFamily="18" charset="0"/>
                        </a:rPr>
                        <a:t>Daly Road Safety Improvements</a:t>
                      </a:r>
                      <a:endParaRPr lang="en-US" sz="12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tabLst>
                          <a:tab pos="-914400" algn="l"/>
                          <a:tab pos="-457200" algn="l"/>
                          <a:tab pos="0" algn="l"/>
                          <a:tab pos="457200" algn="l"/>
                          <a:tab pos="914400" algn="l"/>
                          <a:tab pos="4572000" algn="l"/>
                          <a:tab pos="5760720" algn="dec"/>
                          <a:tab pos="6858000" algn="l"/>
                        </a:tabLst>
                      </a:pPr>
                      <a:r>
                        <a:rPr lang="en-US" sz="1200" dirty="0" smtClean="0">
                          <a:effectLst/>
                          <a:latin typeface="Century Schoolbook" panose="02040604050505020304" pitchFamily="18" charset="0"/>
                          <a:ea typeface="Times New Roman" panose="02020603050405020304" pitchFamily="18" charset="0"/>
                          <a:cs typeface="Times New Roman" panose="02020603050405020304" pitchFamily="18" charset="0"/>
                        </a:rPr>
                        <a:t>$3,000,000</a:t>
                      </a:r>
                      <a:endParaRPr lang="en-US" sz="12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4931894"/>
                  </a:ext>
                </a:extLst>
              </a:tr>
              <a:tr h="0">
                <a:tc>
                  <a:txBody>
                    <a:bodyPr/>
                    <a:lstStyle/>
                    <a:p>
                      <a:pPr marL="0" marR="0" algn="ctr">
                        <a:spcBef>
                          <a:spcPts val="0"/>
                        </a:spcBef>
                        <a:spcAft>
                          <a:spcPts val="0"/>
                        </a:spcAft>
                        <a:tabLst>
                          <a:tab pos="-914400" algn="l"/>
                          <a:tab pos="-457200" algn="l"/>
                          <a:tab pos="0" algn="l"/>
                          <a:tab pos="457200" algn="l"/>
                          <a:tab pos="914400" algn="l"/>
                          <a:tab pos="4572000" algn="l"/>
                          <a:tab pos="5760720" algn="dec"/>
                          <a:tab pos="6858000" algn="l"/>
                        </a:tabLst>
                      </a:pPr>
                      <a:r>
                        <a:rPr lang="en-US" sz="1200" dirty="0" smtClean="0">
                          <a:effectLst/>
                          <a:latin typeface="Century Schoolbook" panose="02040604050505020304" pitchFamily="18" charset="0"/>
                          <a:ea typeface="Times New Roman" panose="02020603050405020304" pitchFamily="18" charset="0"/>
                          <a:cs typeface="Times New Roman" panose="02020603050405020304" pitchFamily="18" charset="0"/>
                        </a:rPr>
                        <a:t>5</a:t>
                      </a:r>
                      <a:endParaRPr lang="en-US" sz="12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tabLst>
                          <a:tab pos="-914400" algn="l"/>
                          <a:tab pos="-457200" algn="l"/>
                          <a:tab pos="0" algn="l"/>
                          <a:tab pos="457200" algn="l"/>
                          <a:tab pos="914400" algn="l"/>
                          <a:tab pos="4572000" algn="l"/>
                          <a:tab pos="5760720" algn="dec"/>
                          <a:tab pos="6858000" algn="l"/>
                        </a:tabLst>
                      </a:pPr>
                      <a:r>
                        <a:rPr lang="en-US" sz="1200" dirty="0" smtClean="0">
                          <a:effectLst/>
                          <a:latin typeface="Century Schoolbook" panose="02040604050505020304" pitchFamily="18" charset="0"/>
                          <a:ea typeface="Times New Roman" panose="02020603050405020304" pitchFamily="18" charset="0"/>
                          <a:cs typeface="Times New Roman" panose="02020603050405020304" pitchFamily="18" charset="0"/>
                        </a:rPr>
                        <a:t>Hop River Trail Signage</a:t>
                      </a:r>
                      <a:endParaRPr lang="en-US" sz="12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tabLst>
                          <a:tab pos="-914400" algn="l"/>
                          <a:tab pos="-457200" algn="l"/>
                          <a:tab pos="0" algn="l"/>
                          <a:tab pos="457200" algn="l"/>
                          <a:tab pos="914400" algn="l"/>
                          <a:tab pos="4572000" algn="l"/>
                          <a:tab pos="5760720" algn="dec"/>
                          <a:tab pos="6858000" algn="l"/>
                        </a:tabLst>
                      </a:pPr>
                      <a:r>
                        <a:rPr lang="en-US" sz="1200" dirty="0" smtClean="0">
                          <a:effectLst/>
                          <a:latin typeface="Century Schoolbook" panose="02040604050505020304" pitchFamily="18" charset="0"/>
                          <a:ea typeface="Times New Roman" panose="02020603050405020304" pitchFamily="18" charset="0"/>
                          <a:cs typeface="Times New Roman" panose="02020603050405020304" pitchFamily="18" charset="0"/>
                        </a:rPr>
                        <a:t>$44,740</a:t>
                      </a:r>
                      <a:endParaRPr lang="en-US" sz="12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9247682"/>
                  </a:ext>
                </a:extLst>
              </a:tr>
              <a:tr h="0">
                <a:tc>
                  <a:txBody>
                    <a:bodyPr/>
                    <a:lstStyle/>
                    <a:p>
                      <a:pPr marL="0" marR="0" algn="ctr">
                        <a:spcBef>
                          <a:spcPts val="0"/>
                        </a:spcBef>
                        <a:spcAft>
                          <a:spcPts val="0"/>
                        </a:spcAft>
                        <a:tabLst>
                          <a:tab pos="-914400" algn="l"/>
                          <a:tab pos="-457200" algn="l"/>
                          <a:tab pos="0" algn="l"/>
                          <a:tab pos="457200" algn="l"/>
                          <a:tab pos="914400" algn="l"/>
                          <a:tab pos="4572000" algn="l"/>
                          <a:tab pos="5760720" algn="dec"/>
                          <a:tab pos="6858000" algn="l"/>
                        </a:tabLst>
                      </a:pPr>
                      <a:r>
                        <a:rPr lang="en-US" sz="1200" dirty="0">
                          <a:effectLst/>
                          <a:latin typeface="Century Schoolbook" panose="02040604050505020304" pitchFamily="18" charset="0"/>
                          <a:ea typeface="Times New Roman" panose="02020603050405020304" pitchFamily="18" charset="0"/>
                          <a:cs typeface="Times New Roman" panose="02020603050405020304" pitchFamily="18" charset="0"/>
                        </a:rPr>
                        <a:t> </a:t>
                      </a:r>
                      <a:r>
                        <a:rPr lang="en-US" sz="1200" dirty="0" smtClean="0">
                          <a:effectLst/>
                          <a:latin typeface="Century Schoolbook" panose="02040604050505020304" pitchFamily="18" charset="0"/>
                          <a:ea typeface="Times New Roman" panose="02020603050405020304" pitchFamily="18" charset="0"/>
                          <a:cs typeface="Times New Roman" panose="02020603050405020304" pitchFamily="18" charset="0"/>
                        </a:rPr>
                        <a:t>6</a:t>
                      </a:r>
                      <a:endParaRPr lang="en-US" sz="12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tabLst>
                          <a:tab pos="-914400" algn="l"/>
                          <a:tab pos="-457200" algn="l"/>
                          <a:tab pos="0" algn="l"/>
                          <a:tab pos="457200" algn="l"/>
                          <a:tab pos="914400" algn="l"/>
                          <a:tab pos="4572000" algn="l"/>
                          <a:tab pos="5760720" algn="dec"/>
                          <a:tab pos="6858000" algn="l"/>
                        </a:tabLst>
                      </a:pPr>
                      <a:r>
                        <a:rPr lang="en-US" sz="1200" dirty="0" smtClean="0">
                          <a:effectLst/>
                          <a:latin typeface="Century Schoolbook" panose="02040604050505020304" pitchFamily="18" charset="0"/>
                          <a:ea typeface="Times New Roman" panose="02020603050405020304" pitchFamily="18" charset="0"/>
                          <a:cs typeface="Times New Roman" panose="02020603050405020304" pitchFamily="18" charset="0"/>
                        </a:rPr>
                        <a:t>Recreational</a:t>
                      </a:r>
                      <a:r>
                        <a:rPr lang="en-US" sz="1200" baseline="0" dirty="0" smtClean="0">
                          <a:effectLst/>
                          <a:latin typeface="Century Schoolbook" panose="02040604050505020304" pitchFamily="18" charset="0"/>
                          <a:ea typeface="Times New Roman" panose="02020603050405020304" pitchFamily="18" charset="0"/>
                          <a:cs typeface="Times New Roman" panose="02020603050405020304" pitchFamily="18" charset="0"/>
                        </a:rPr>
                        <a:t> Trail – Hunt Property</a:t>
                      </a:r>
                      <a:endParaRPr lang="en-US" sz="12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tabLst>
                          <a:tab pos="-914400" algn="l"/>
                          <a:tab pos="-457200" algn="l"/>
                          <a:tab pos="0" algn="l"/>
                          <a:tab pos="457200" algn="l"/>
                          <a:tab pos="914400" algn="l"/>
                          <a:tab pos="4572000" algn="l"/>
                          <a:tab pos="5760720" algn="dec"/>
                          <a:tab pos="6858000" algn="l"/>
                        </a:tabLst>
                      </a:pPr>
                      <a:r>
                        <a:rPr lang="en-US" sz="1200" dirty="0" smtClean="0">
                          <a:effectLst/>
                          <a:latin typeface="Century Schoolbook" panose="02040604050505020304" pitchFamily="18" charset="0"/>
                          <a:ea typeface="Times New Roman" panose="02020603050405020304" pitchFamily="18" charset="0"/>
                          <a:cs typeface="Times New Roman" panose="02020603050405020304" pitchFamily="18" charset="0"/>
                        </a:rPr>
                        <a:t>$128,000</a:t>
                      </a:r>
                      <a:endParaRPr lang="en-US" sz="12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0723361"/>
                  </a:ext>
                </a:extLst>
              </a:tr>
              <a:tr h="0">
                <a:tc>
                  <a:txBody>
                    <a:bodyPr/>
                    <a:lstStyle/>
                    <a:p>
                      <a:pPr marL="0" marR="0" algn="ctr" defTabSz="914400" rtl="0" eaLnBrk="1" latinLnBrk="0" hangingPunct="1">
                        <a:spcBef>
                          <a:spcPts val="0"/>
                        </a:spcBef>
                        <a:spcAft>
                          <a:spcPts val="0"/>
                        </a:spcAft>
                        <a:tabLst>
                          <a:tab pos="-914400" algn="l"/>
                          <a:tab pos="-457200" algn="l"/>
                          <a:tab pos="0" algn="l"/>
                          <a:tab pos="457200" algn="l"/>
                          <a:tab pos="914400" algn="l"/>
                          <a:tab pos="4572000" algn="l"/>
                          <a:tab pos="5760720" algn="dec"/>
                          <a:tab pos="6858000" algn="l"/>
                        </a:tabLst>
                      </a:pPr>
                      <a:r>
                        <a:rPr lang="en-US" sz="1200" kern="1200" dirty="0" smtClean="0">
                          <a:solidFill>
                            <a:schemeClr val="tx1"/>
                          </a:solidFill>
                          <a:effectLst/>
                          <a:latin typeface="Century Schoolbook" panose="02040604050505020304" pitchFamily="18" charset="0"/>
                          <a:ea typeface="Times New Roman" panose="02020603050405020304" pitchFamily="18" charset="0"/>
                          <a:cs typeface="Times New Roman" panose="02020603050405020304" pitchFamily="18" charset="0"/>
                        </a:rPr>
                        <a:t>7</a:t>
                      </a:r>
                      <a:endParaRPr lang="en-US" sz="1200" kern="1200" dirty="0">
                        <a:solidFill>
                          <a:schemeClr val="tx1"/>
                        </a:solidFill>
                        <a:effectLst/>
                        <a:latin typeface="Century Schoolbook" panose="020406040505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tabLst>
                          <a:tab pos="-914400" algn="l"/>
                          <a:tab pos="-457200" algn="l"/>
                          <a:tab pos="0" algn="l"/>
                          <a:tab pos="457200" algn="l"/>
                          <a:tab pos="914400" algn="l"/>
                          <a:tab pos="4572000" algn="l"/>
                          <a:tab pos="5760720" algn="dec"/>
                          <a:tab pos="6858000" algn="l"/>
                        </a:tabLst>
                      </a:pPr>
                      <a:r>
                        <a:rPr lang="en-US" sz="1200" dirty="0" smtClean="0">
                          <a:effectLst/>
                          <a:latin typeface="Century Schoolbook" panose="02040604050505020304" pitchFamily="18" charset="0"/>
                          <a:ea typeface="Times New Roman" panose="02020603050405020304" pitchFamily="18" charset="0"/>
                          <a:cs typeface="Times New Roman" panose="02020603050405020304" pitchFamily="18" charset="0"/>
                        </a:rPr>
                        <a:t>Depot Road Bridge</a:t>
                      </a:r>
                      <a:endParaRPr lang="en-US" sz="1200" dirty="0">
                        <a:effectLst/>
                        <a:latin typeface="Century Schoolbook" panose="020406040505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tabLst>
                          <a:tab pos="-914400" algn="l"/>
                          <a:tab pos="-457200" algn="l"/>
                          <a:tab pos="0" algn="l"/>
                          <a:tab pos="457200" algn="l"/>
                          <a:tab pos="914400" algn="l"/>
                          <a:tab pos="4572000" algn="l"/>
                          <a:tab pos="5760720" algn="dec"/>
                          <a:tab pos="6858000" algn="l"/>
                        </a:tabLst>
                      </a:pPr>
                      <a:r>
                        <a:rPr lang="en-US" sz="1200" dirty="0" smtClean="0">
                          <a:effectLst/>
                          <a:latin typeface="Century Schoolbook" panose="02040604050505020304" pitchFamily="18" charset="0"/>
                          <a:ea typeface="Times New Roman" panose="02020603050405020304" pitchFamily="18" charset="0"/>
                          <a:cs typeface="Times New Roman" panose="02020603050405020304" pitchFamily="18" charset="0"/>
                        </a:rPr>
                        <a:t>$791,400</a:t>
                      </a:r>
                      <a:endParaRPr lang="en-US" sz="1200" dirty="0">
                        <a:effectLst/>
                        <a:latin typeface="Century Schoolbook" panose="020406040505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6783268"/>
                  </a:ext>
                </a:extLst>
              </a:tr>
              <a:tr h="0">
                <a:tc>
                  <a:txBody>
                    <a:bodyPr/>
                    <a:lstStyle/>
                    <a:p>
                      <a:pPr marL="0" marR="0" algn="ctr" defTabSz="914400" rtl="0" eaLnBrk="1" latinLnBrk="0" hangingPunct="1">
                        <a:spcBef>
                          <a:spcPts val="0"/>
                        </a:spcBef>
                        <a:spcAft>
                          <a:spcPts val="0"/>
                        </a:spcAft>
                        <a:tabLst>
                          <a:tab pos="-914400" algn="l"/>
                          <a:tab pos="-457200" algn="l"/>
                          <a:tab pos="0" algn="l"/>
                          <a:tab pos="457200" algn="l"/>
                          <a:tab pos="914400" algn="l"/>
                          <a:tab pos="4572000" algn="l"/>
                          <a:tab pos="5760720" algn="dec"/>
                          <a:tab pos="6858000" algn="l"/>
                        </a:tabLst>
                      </a:pPr>
                      <a:r>
                        <a:rPr lang="en-US" sz="1200" kern="1200" dirty="0" smtClean="0">
                          <a:solidFill>
                            <a:schemeClr val="tx1"/>
                          </a:solidFill>
                          <a:effectLst/>
                          <a:latin typeface="Century Schoolbook" panose="02040604050505020304" pitchFamily="18" charset="0"/>
                          <a:ea typeface="Times New Roman" panose="02020603050405020304" pitchFamily="18" charset="0"/>
                          <a:cs typeface="Times New Roman" panose="02020603050405020304" pitchFamily="18" charset="0"/>
                        </a:rPr>
                        <a:t>8</a:t>
                      </a:r>
                      <a:endParaRPr lang="en-US" sz="1200" kern="1200" dirty="0">
                        <a:solidFill>
                          <a:schemeClr val="tx1"/>
                        </a:solidFill>
                        <a:effectLst/>
                        <a:latin typeface="Century Schoolbook" panose="020406040505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tabLst>
                          <a:tab pos="-914400" algn="l"/>
                          <a:tab pos="-457200" algn="l"/>
                          <a:tab pos="0" algn="l"/>
                          <a:tab pos="457200" algn="l"/>
                          <a:tab pos="914400" algn="l"/>
                          <a:tab pos="4572000" algn="l"/>
                          <a:tab pos="5760720" algn="dec"/>
                          <a:tab pos="6858000" algn="l"/>
                        </a:tabLst>
                      </a:pPr>
                      <a:r>
                        <a:rPr lang="en-US" sz="1200" dirty="0" smtClean="0">
                          <a:effectLst/>
                          <a:latin typeface="Century Schoolbook" panose="02040604050505020304" pitchFamily="18" charset="0"/>
                          <a:ea typeface="Times New Roman" panose="02020603050405020304" pitchFamily="18" charset="0"/>
                          <a:cs typeface="Times New Roman" panose="02020603050405020304" pitchFamily="18" charset="0"/>
                        </a:rPr>
                        <a:t>Brigham Road Bridge</a:t>
                      </a:r>
                      <a:endParaRPr lang="en-US" sz="1200" dirty="0">
                        <a:effectLst/>
                        <a:latin typeface="Century Schoolbook" panose="020406040505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tabLst>
                          <a:tab pos="-914400" algn="l"/>
                          <a:tab pos="-457200" algn="l"/>
                          <a:tab pos="0" algn="l"/>
                          <a:tab pos="457200" algn="l"/>
                          <a:tab pos="914400" algn="l"/>
                          <a:tab pos="4572000" algn="l"/>
                          <a:tab pos="5760720" algn="dec"/>
                          <a:tab pos="6858000" algn="l"/>
                        </a:tabLst>
                      </a:pPr>
                      <a:r>
                        <a:rPr lang="en-US" sz="1200" dirty="0" smtClean="0">
                          <a:effectLst/>
                          <a:latin typeface="Century Schoolbook" panose="02040604050505020304" pitchFamily="18" charset="0"/>
                          <a:ea typeface="Times New Roman" panose="02020603050405020304" pitchFamily="18" charset="0"/>
                          <a:cs typeface="Times New Roman" panose="02020603050405020304" pitchFamily="18" charset="0"/>
                        </a:rPr>
                        <a:t>$556,650</a:t>
                      </a:r>
                      <a:endParaRPr lang="en-US" sz="1200" dirty="0">
                        <a:effectLst/>
                        <a:latin typeface="Century Schoolbook" panose="020406040505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7846565"/>
                  </a:ext>
                </a:extLst>
              </a:tr>
              <a:tr h="0">
                <a:tc>
                  <a:txBody>
                    <a:bodyPr/>
                    <a:lstStyle/>
                    <a:p>
                      <a:pPr marL="0" marR="0" algn="ctr" defTabSz="914400" rtl="0" eaLnBrk="1" latinLnBrk="0" hangingPunct="1">
                        <a:spcBef>
                          <a:spcPts val="0"/>
                        </a:spcBef>
                        <a:spcAft>
                          <a:spcPts val="0"/>
                        </a:spcAft>
                        <a:tabLst>
                          <a:tab pos="-914400" algn="l"/>
                          <a:tab pos="-457200" algn="l"/>
                          <a:tab pos="0" algn="l"/>
                          <a:tab pos="457200" algn="l"/>
                          <a:tab pos="914400" algn="l"/>
                          <a:tab pos="4572000" algn="l"/>
                          <a:tab pos="5760720" algn="dec"/>
                          <a:tab pos="6858000" algn="l"/>
                        </a:tabLst>
                      </a:pPr>
                      <a:r>
                        <a:rPr lang="en-US" sz="1200" kern="1200" dirty="0" smtClean="0">
                          <a:solidFill>
                            <a:schemeClr val="tx1"/>
                          </a:solidFill>
                          <a:effectLst/>
                          <a:latin typeface="Century Schoolbook" panose="02040604050505020304" pitchFamily="18" charset="0"/>
                          <a:ea typeface="Times New Roman" panose="02020603050405020304" pitchFamily="18" charset="0"/>
                          <a:cs typeface="Times New Roman" panose="02020603050405020304" pitchFamily="18" charset="0"/>
                        </a:rPr>
                        <a:t>9</a:t>
                      </a:r>
                      <a:endParaRPr lang="en-US" sz="1200" kern="1200" dirty="0">
                        <a:solidFill>
                          <a:schemeClr val="tx1"/>
                        </a:solidFill>
                        <a:effectLst/>
                        <a:latin typeface="Century Schoolbook" panose="020406040505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tabLst>
                          <a:tab pos="-914400" algn="l"/>
                          <a:tab pos="-457200" algn="l"/>
                          <a:tab pos="0" algn="l"/>
                          <a:tab pos="457200" algn="l"/>
                          <a:tab pos="914400" algn="l"/>
                          <a:tab pos="4572000" algn="l"/>
                          <a:tab pos="5760720" algn="dec"/>
                          <a:tab pos="6858000" algn="l"/>
                        </a:tabLst>
                      </a:pPr>
                      <a:r>
                        <a:rPr lang="en-US" sz="1200" dirty="0" smtClean="0">
                          <a:effectLst/>
                          <a:latin typeface="Century Schoolbook" panose="02040604050505020304" pitchFamily="18" charset="0"/>
                          <a:ea typeface="Times New Roman" panose="02020603050405020304" pitchFamily="18" charset="0"/>
                          <a:cs typeface="Times New Roman" panose="02020603050405020304" pitchFamily="18" charset="0"/>
                        </a:rPr>
                        <a:t>Hop River Road Bridge</a:t>
                      </a:r>
                      <a:endParaRPr lang="en-US" sz="1200" dirty="0">
                        <a:effectLst/>
                        <a:latin typeface="Century Schoolbook" panose="020406040505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tabLst>
                          <a:tab pos="-914400" algn="l"/>
                          <a:tab pos="-457200" algn="l"/>
                          <a:tab pos="0" algn="l"/>
                          <a:tab pos="457200" algn="l"/>
                          <a:tab pos="914400" algn="l"/>
                          <a:tab pos="4572000" algn="l"/>
                          <a:tab pos="5760720" algn="dec"/>
                          <a:tab pos="6858000" algn="l"/>
                        </a:tabLst>
                      </a:pPr>
                      <a:r>
                        <a:rPr lang="en-US" sz="1200" dirty="0" smtClean="0">
                          <a:effectLst/>
                          <a:latin typeface="Century Schoolbook" panose="02040604050505020304" pitchFamily="18" charset="0"/>
                          <a:ea typeface="Times New Roman" panose="02020603050405020304" pitchFamily="18" charset="0"/>
                          <a:cs typeface="Times New Roman" panose="02020603050405020304" pitchFamily="18" charset="0"/>
                        </a:rPr>
                        <a:t>$385,000</a:t>
                      </a:r>
                      <a:endParaRPr lang="en-US" sz="1200" dirty="0">
                        <a:effectLst/>
                        <a:latin typeface="Century Schoolbook" panose="020406040505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82280743"/>
                  </a:ext>
                </a:extLst>
              </a:tr>
              <a:tr h="0">
                <a:tc>
                  <a:txBody>
                    <a:bodyPr/>
                    <a:lstStyle/>
                    <a:p>
                      <a:pPr marL="0" marR="0" algn="ctr" defTabSz="914400" rtl="0" eaLnBrk="1" latinLnBrk="0" hangingPunct="1">
                        <a:spcBef>
                          <a:spcPts val="0"/>
                        </a:spcBef>
                        <a:spcAft>
                          <a:spcPts val="0"/>
                        </a:spcAft>
                        <a:tabLst>
                          <a:tab pos="-914400" algn="l"/>
                          <a:tab pos="-457200" algn="l"/>
                          <a:tab pos="0" algn="l"/>
                          <a:tab pos="457200" algn="l"/>
                          <a:tab pos="914400" algn="l"/>
                          <a:tab pos="4572000" algn="l"/>
                          <a:tab pos="5760720" algn="dec"/>
                          <a:tab pos="6858000" algn="l"/>
                        </a:tabLst>
                      </a:pPr>
                      <a:endParaRPr lang="en-US" sz="1200" kern="1200" dirty="0">
                        <a:solidFill>
                          <a:schemeClr val="tx1"/>
                        </a:solidFill>
                        <a:effectLst/>
                        <a:latin typeface="Century Schoolbook" panose="020406040505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914400" algn="l"/>
                          <a:tab pos="-457200" algn="l"/>
                          <a:tab pos="0" algn="l"/>
                          <a:tab pos="457200" algn="l"/>
                          <a:tab pos="914400" algn="l"/>
                          <a:tab pos="4572000" algn="l"/>
                          <a:tab pos="5760720" algn="dec"/>
                          <a:tab pos="6858000" algn="l"/>
                        </a:tabLst>
                      </a:pPr>
                      <a:r>
                        <a:rPr lang="en-US" sz="1200" dirty="0" smtClean="0">
                          <a:effectLst/>
                          <a:latin typeface="Century Schoolbook" panose="02040604050505020304" pitchFamily="18" charset="0"/>
                          <a:ea typeface="Times New Roman" panose="02020603050405020304" pitchFamily="18" charset="0"/>
                          <a:cs typeface="Times New Roman" panose="02020603050405020304" pitchFamily="18" charset="0"/>
                        </a:rPr>
                        <a:t>Total</a:t>
                      </a:r>
                      <a:endParaRPr lang="en-US" sz="1200" dirty="0">
                        <a:effectLst/>
                        <a:latin typeface="Century Schoolbook" panose="020406040505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tabLst>
                          <a:tab pos="-914400" algn="l"/>
                          <a:tab pos="-457200" algn="l"/>
                          <a:tab pos="0" algn="l"/>
                          <a:tab pos="457200" algn="l"/>
                          <a:tab pos="914400" algn="l"/>
                          <a:tab pos="4572000" algn="l"/>
                          <a:tab pos="5760720" algn="dec"/>
                          <a:tab pos="6858000" algn="l"/>
                        </a:tabLst>
                      </a:pPr>
                      <a:r>
                        <a:rPr lang="en-US" sz="1200" dirty="0" smtClean="0">
                          <a:effectLst/>
                          <a:latin typeface="Century Schoolbook" panose="02040604050505020304" pitchFamily="18" charset="0"/>
                          <a:ea typeface="Times New Roman" panose="02020603050405020304" pitchFamily="18" charset="0"/>
                          <a:cs typeface="Times New Roman" panose="02020603050405020304" pitchFamily="18" charset="0"/>
                        </a:rPr>
                        <a:t>$13,910,790</a:t>
                      </a:r>
                      <a:endParaRPr lang="en-US" sz="1200" dirty="0">
                        <a:effectLst/>
                        <a:latin typeface="Century Schoolbook" panose="020406040505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79160071"/>
                  </a:ext>
                </a:extLst>
              </a:tr>
            </a:tbl>
          </a:graphicData>
        </a:graphic>
      </p:graphicFrame>
    </p:spTree>
    <p:extLst>
      <p:ext uri="{BB962C8B-B14F-4D97-AF65-F5344CB8AC3E}">
        <p14:creationId xmlns:p14="http://schemas.microsoft.com/office/powerpoint/2010/main" val="9851629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Additional Details</a:t>
            </a:r>
            <a:endParaRPr lang="en-US" dirty="0"/>
          </a:p>
        </p:txBody>
      </p:sp>
      <p:sp>
        <p:nvSpPr>
          <p:cNvPr id="3" name="TextBox 2"/>
          <p:cNvSpPr txBox="1"/>
          <p:nvPr/>
        </p:nvSpPr>
        <p:spPr>
          <a:xfrm>
            <a:off x="685800" y="1600200"/>
            <a:ext cx="7086600" cy="2308324"/>
          </a:xfrm>
          <a:prstGeom prst="rect">
            <a:avLst/>
          </a:prstGeom>
          <a:noFill/>
        </p:spPr>
        <p:txBody>
          <a:bodyPr wrap="square" rtlCol="0">
            <a:spAutoFit/>
          </a:bodyPr>
          <a:lstStyle/>
          <a:p>
            <a:r>
              <a:rPr lang="en-US" dirty="0" smtClean="0">
                <a:latin typeface="Century Schoolbook" panose="02040604050505020304" pitchFamily="18" charset="0"/>
              </a:rPr>
              <a:t>The Town Manager’s budget can be accessed as a pdf at:</a:t>
            </a:r>
          </a:p>
          <a:p>
            <a:endParaRPr lang="en-US" dirty="0">
              <a:latin typeface="Century Schoolbook" panose="02040604050505020304" pitchFamily="18" charset="0"/>
            </a:endParaRPr>
          </a:p>
          <a:p>
            <a:r>
              <a:rPr lang="en-US" dirty="0">
                <a:latin typeface="Century Schoolbook" panose="02040604050505020304" pitchFamily="18" charset="0"/>
                <a:hlinkClick r:id="rId2"/>
              </a:rPr>
              <a:t>https://</a:t>
            </a:r>
            <a:r>
              <a:rPr lang="en-US" dirty="0" smtClean="0">
                <a:latin typeface="Century Schoolbook" panose="02040604050505020304" pitchFamily="18" charset="0"/>
                <a:hlinkClick r:id="rId2"/>
              </a:rPr>
              <a:t>www.coventryct.org/644/FY23-24-Town-Manager-Proposed-Budget</a:t>
            </a:r>
            <a:endParaRPr lang="en-US" dirty="0" smtClean="0">
              <a:latin typeface="Century Schoolbook" panose="02040604050505020304" pitchFamily="18" charset="0"/>
            </a:endParaRPr>
          </a:p>
          <a:p>
            <a:endParaRPr lang="en-US" dirty="0">
              <a:latin typeface="Century Schoolbook" panose="02040604050505020304" pitchFamily="18" charset="0"/>
            </a:endParaRPr>
          </a:p>
          <a:p>
            <a:r>
              <a:rPr lang="en-US" dirty="0" smtClean="0">
                <a:latin typeface="Century Schoolbook" panose="02040604050505020304" pitchFamily="18" charset="0"/>
              </a:rPr>
              <a:t>The Town Manager’s budget can also be viewed electronically at: </a:t>
            </a:r>
          </a:p>
          <a:p>
            <a:endParaRPr lang="en-US" dirty="0">
              <a:latin typeface="Century Schoolbook" panose="02040604050505020304" pitchFamily="18" charset="0"/>
            </a:endParaRPr>
          </a:p>
          <a:p>
            <a:r>
              <a:rPr lang="en-US" dirty="0">
                <a:latin typeface="Century Schoolbook" panose="02040604050505020304" pitchFamily="18" charset="0"/>
                <a:hlinkClick r:id="rId3"/>
              </a:rPr>
              <a:t>https://</a:t>
            </a:r>
            <a:r>
              <a:rPr lang="en-US" dirty="0" smtClean="0">
                <a:latin typeface="Century Schoolbook" panose="02040604050505020304" pitchFamily="18" charset="0"/>
                <a:hlinkClick r:id="rId3"/>
              </a:rPr>
              <a:t>town-coventry-ct-budget-book.cleargov.com/7767/</a:t>
            </a:r>
            <a:endParaRPr lang="en-US" dirty="0" smtClean="0">
              <a:latin typeface="Century Schoolbook" panose="02040604050505020304" pitchFamily="18" charset="0"/>
            </a:endParaRPr>
          </a:p>
        </p:txBody>
      </p:sp>
    </p:spTree>
    <p:extLst>
      <p:ext uri="{BB962C8B-B14F-4D97-AF65-F5344CB8AC3E}">
        <p14:creationId xmlns:p14="http://schemas.microsoft.com/office/powerpoint/2010/main" val="6046102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AutoShape 2"/>
          <p:cNvSpPr>
            <a:spLocks noGrp="1" noChangeArrowheads="1"/>
          </p:cNvSpPr>
          <p:nvPr>
            <p:ph type="title"/>
          </p:nvPr>
        </p:nvSpPr>
        <p:spPr>
          <a:xfrm>
            <a:off x="3429000" y="381000"/>
            <a:ext cx="5510842" cy="1143000"/>
          </a:xfrm>
        </p:spPr>
        <p:txBody>
          <a:bodyPr/>
          <a:lstStyle/>
          <a:p>
            <a:pPr algn="ctr" eaLnBrk="1" hangingPunct="1"/>
            <a:r>
              <a:rPr lang="en-US" dirty="0" smtClean="0"/>
              <a:t>Budget Vote!</a:t>
            </a:r>
          </a:p>
        </p:txBody>
      </p:sp>
      <p:sp>
        <p:nvSpPr>
          <p:cNvPr id="15363" name="Rectangle 3"/>
          <p:cNvSpPr>
            <a:spLocks noGrp="1" noChangeArrowheads="1"/>
          </p:cNvSpPr>
          <p:nvPr>
            <p:ph type="body" sz="half" idx="1"/>
          </p:nvPr>
        </p:nvSpPr>
        <p:spPr>
          <a:xfrm>
            <a:off x="533400" y="2438400"/>
            <a:ext cx="7467600" cy="3962400"/>
          </a:xfrm>
        </p:spPr>
        <p:txBody>
          <a:bodyPr>
            <a:noAutofit/>
          </a:bodyPr>
          <a:lstStyle/>
          <a:p>
            <a:pPr marL="274320" indent="-274320">
              <a:buClr>
                <a:schemeClr val="accent3"/>
              </a:buClr>
              <a:defRPr/>
            </a:pPr>
            <a:r>
              <a:rPr lang="en-US" sz="2800" b="1" dirty="0" smtClean="0">
                <a:latin typeface="Century Schoolbook" panose="02040604050505020304" pitchFamily="18" charset="0"/>
              </a:rPr>
              <a:t>Vote:  Tuesday May 2nd</a:t>
            </a:r>
            <a:r>
              <a:rPr lang="en-US" sz="2800" dirty="0" smtClean="0">
                <a:latin typeface="Century Schoolbook" panose="02040604050505020304" pitchFamily="18" charset="0"/>
              </a:rPr>
              <a:t/>
            </a:r>
            <a:br>
              <a:rPr lang="en-US" sz="2800" dirty="0" smtClean="0">
                <a:latin typeface="Century Schoolbook" panose="02040604050505020304" pitchFamily="18" charset="0"/>
              </a:rPr>
            </a:br>
            <a:r>
              <a:rPr lang="en-US" sz="2800" dirty="0" smtClean="0">
                <a:latin typeface="Century Schoolbook" panose="02040604050505020304" pitchFamily="18" charset="0"/>
              </a:rPr>
              <a:t>   6:00 </a:t>
            </a:r>
            <a:r>
              <a:rPr lang="en-US" sz="2800" dirty="0">
                <a:latin typeface="Century Schoolbook" panose="02040604050505020304" pitchFamily="18" charset="0"/>
              </a:rPr>
              <a:t>A.M. to 8:00 </a:t>
            </a:r>
            <a:r>
              <a:rPr lang="en-US" sz="2800" dirty="0" smtClean="0">
                <a:latin typeface="Century Schoolbook" panose="02040604050505020304" pitchFamily="18" charset="0"/>
              </a:rPr>
              <a:t>P.M. </a:t>
            </a:r>
          </a:p>
          <a:p>
            <a:pPr marL="274320" indent="-274320" eaLnBrk="1" fontAlgn="auto" hangingPunct="1">
              <a:spcAft>
                <a:spcPts val="0"/>
              </a:spcAft>
              <a:buClr>
                <a:schemeClr val="accent3"/>
              </a:buClr>
              <a:buFont typeface="Wingdings 2"/>
              <a:buNone/>
              <a:defRPr/>
            </a:pPr>
            <a:r>
              <a:rPr lang="en-US" sz="2800" dirty="0" smtClean="0">
                <a:latin typeface="Century Schoolbook" panose="02040604050505020304" pitchFamily="18" charset="0"/>
              </a:rPr>
              <a:t>District 1: CVFA Firehouse</a:t>
            </a:r>
          </a:p>
          <a:p>
            <a:pPr marL="274320" indent="-274320" eaLnBrk="1" fontAlgn="auto" hangingPunct="1">
              <a:spcAft>
                <a:spcPts val="0"/>
              </a:spcAft>
              <a:buClr>
                <a:schemeClr val="accent3"/>
              </a:buClr>
              <a:buFont typeface="Wingdings 2"/>
              <a:buNone/>
              <a:defRPr/>
            </a:pPr>
            <a:r>
              <a:rPr lang="en-US" sz="2800" dirty="0" smtClean="0">
                <a:latin typeface="Century Schoolbook" panose="02040604050505020304" pitchFamily="18" charset="0"/>
              </a:rPr>
              <a:t>District 2: NCFD Firehouse</a:t>
            </a:r>
          </a:p>
          <a:p>
            <a:pPr marL="274320" indent="-274320">
              <a:buClr>
                <a:schemeClr val="accent3"/>
              </a:buClr>
              <a:defRPr/>
            </a:pPr>
            <a:r>
              <a:rPr lang="en-US" sz="2800" b="1" dirty="0" smtClean="0">
                <a:latin typeface="Century Schoolbook" panose="02040604050505020304" pitchFamily="18" charset="0"/>
              </a:rPr>
              <a:t>Absentee Ballots will be available at the Office of Town Clerk during business hours</a:t>
            </a:r>
          </a:p>
        </p:txBody>
      </p:sp>
      <p:pic>
        <p:nvPicPr>
          <p:cNvPr id="25604" name="Picture 4" descr="MCj0280925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0200" y="1548414"/>
            <a:ext cx="2514600" cy="2607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Coventry"/>
          <p:cNvPicPr>
            <a:picLocks noChangeAspect="1" noChangeArrowheads="1"/>
          </p:cNvPicPr>
          <p:nvPr/>
        </p:nvPicPr>
        <p:blipFill>
          <a:blip r:embed="rId4"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609600" y="381000"/>
            <a:ext cx="3094987" cy="1954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94511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a:t>Town Manager’s Proposed Budget</a:t>
            </a:r>
          </a:p>
        </p:txBody>
      </p:sp>
      <p:sp>
        <p:nvSpPr>
          <p:cNvPr id="3" name="Content Placeholder 2"/>
          <p:cNvSpPr>
            <a:spLocks noGrp="1"/>
          </p:cNvSpPr>
          <p:nvPr>
            <p:ph idx="1"/>
          </p:nvPr>
        </p:nvSpPr>
        <p:spPr>
          <a:xfrm>
            <a:off x="723900" y="1752600"/>
            <a:ext cx="7086600" cy="3505200"/>
          </a:xfrm>
        </p:spPr>
        <p:txBody>
          <a:bodyPr/>
          <a:lstStyle/>
          <a:p>
            <a:pPr marL="114300" indent="0" algn="ctr">
              <a:buNone/>
            </a:pPr>
            <a:r>
              <a:rPr lang="en-US" sz="2400" dirty="0" smtClean="0">
                <a:solidFill>
                  <a:srgbClr val="202124"/>
                </a:solidFill>
                <a:latin typeface="Century Schoolbook" panose="02040604050505020304" pitchFamily="18" charset="0"/>
              </a:rPr>
              <a:t>“…</a:t>
            </a:r>
            <a:r>
              <a:rPr lang="en-US" sz="2400" dirty="0">
                <a:solidFill>
                  <a:srgbClr val="202124"/>
                </a:solidFill>
                <a:latin typeface="Century Schoolbook" panose="02040604050505020304" pitchFamily="18" charset="0"/>
              </a:rPr>
              <a:t>as we know, there are known knowns; there are things we know we know. We also know there are known unknowns; that is to say we know there are some things we do not know</a:t>
            </a:r>
            <a:r>
              <a:rPr lang="en-US" sz="2400" dirty="0" smtClean="0">
                <a:solidFill>
                  <a:srgbClr val="202124"/>
                </a:solidFill>
                <a:latin typeface="Century Schoolbook" panose="02040604050505020304" pitchFamily="18" charset="0"/>
              </a:rPr>
              <a:t>.”</a:t>
            </a:r>
            <a:endParaRPr lang="en-US" sz="2400" dirty="0" smtClean="0">
              <a:latin typeface="Century Schoolbook" panose="02040604050505020304" pitchFamily="18" charset="0"/>
            </a:endParaRPr>
          </a:p>
          <a:p>
            <a:pPr marL="114300" indent="0" algn="ctr">
              <a:buNone/>
            </a:pPr>
            <a:r>
              <a:rPr lang="en-US" sz="2000" dirty="0">
                <a:solidFill>
                  <a:srgbClr val="202124"/>
                </a:solidFill>
                <a:latin typeface="Century Schoolbook" panose="02040604050505020304" pitchFamily="18" charset="0"/>
              </a:rPr>
              <a:t>Donald </a:t>
            </a:r>
            <a:r>
              <a:rPr lang="en-US" sz="2000" dirty="0" err="1">
                <a:solidFill>
                  <a:srgbClr val="202124"/>
                </a:solidFill>
                <a:latin typeface="Century Schoolbook" panose="02040604050505020304" pitchFamily="18" charset="0"/>
              </a:rPr>
              <a:t>Rumsfield</a:t>
            </a:r>
            <a:endParaRPr lang="en-US" dirty="0"/>
          </a:p>
        </p:txBody>
      </p:sp>
    </p:spTree>
    <p:extLst>
      <p:ext uri="{BB962C8B-B14F-4D97-AF65-F5344CB8AC3E}">
        <p14:creationId xmlns:p14="http://schemas.microsoft.com/office/powerpoint/2010/main" val="33246228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t>Known Knowns</a:t>
            </a:r>
            <a:endParaRPr lang="en-US" sz="3600" dirty="0"/>
          </a:p>
        </p:txBody>
      </p:sp>
      <p:sp>
        <p:nvSpPr>
          <p:cNvPr id="3" name="Content Placeholder 2"/>
          <p:cNvSpPr>
            <a:spLocks noGrp="1"/>
          </p:cNvSpPr>
          <p:nvPr>
            <p:ph idx="1"/>
          </p:nvPr>
        </p:nvSpPr>
        <p:spPr>
          <a:xfrm>
            <a:off x="457200" y="1828800"/>
            <a:ext cx="7620000" cy="4038600"/>
          </a:xfrm>
        </p:spPr>
        <p:txBody>
          <a:bodyPr/>
          <a:lstStyle/>
          <a:p>
            <a:r>
              <a:rPr lang="en-US" dirty="0" smtClean="0">
                <a:latin typeface="Century Schoolbook" panose="02040604050505020304" pitchFamily="18" charset="0"/>
              </a:rPr>
              <a:t>Utilities: Electric, Fuel Oil</a:t>
            </a:r>
          </a:p>
          <a:p>
            <a:r>
              <a:rPr lang="en-US" dirty="0" smtClean="0">
                <a:latin typeface="Century Schoolbook" panose="02040604050505020304" pitchFamily="18" charset="0"/>
              </a:rPr>
              <a:t>Commodity Pricing (e.g. Road Salt)</a:t>
            </a:r>
          </a:p>
          <a:p>
            <a:r>
              <a:rPr lang="en-US" dirty="0" smtClean="0">
                <a:latin typeface="Century Schoolbook" panose="02040604050505020304" pitchFamily="18" charset="0"/>
              </a:rPr>
              <a:t>Additional recreation fields coming online</a:t>
            </a:r>
          </a:p>
          <a:p>
            <a:pPr lvl="1"/>
            <a:r>
              <a:rPr lang="en-US" dirty="0" smtClean="0">
                <a:latin typeface="Century Schoolbook" panose="02040604050505020304" pitchFamily="18" charset="0"/>
              </a:rPr>
              <a:t>3 </a:t>
            </a:r>
            <a:r>
              <a:rPr lang="en-US" dirty="0">
                <a:latin typeface="Century Schoolbook" panose="02040604050505020304" pitchFamily="18" charset="0"/>
              </a:rPr>
              <a:t>Softball and 2 </a:t>
            </a:r>
            <a:r>
              <a:rPr lang="en-US" dirty="0" smtClean="0">
                <a:latin typeface="Century Schoolbook" panose="02040604050505020304" pitchFamily="18" charset="0"/>
              </a:rPr>
              <a:t>Football</a:t>
            </a:r>
          </a:p>
          <a:p>
            <a:r>
              <a:rPr lang="en-US" dirty="0" smtClean="0">
                <a:latin typeface="Century Schoolbook" panose="02040604050505020304" pitchFamily="18" charset="0"/>
              </a:rPr>
              <a:t>Minimum wage increase impacts</a:t>
            </a:r>
          </a:p>
          <a:p>
            <a:r>
              <a:rPr lang="en-US" dirty="0" smtClean="0">
                <a:latin typeface="Century Schoolbook" panose="02040604050505020304" pitchFamily="18" charset="0"/>
              </a:rPr>
              <a:t>Insurance costs </a:t>
            </a:r>
          </a:p>
          <a:p>
            <a:pPr lvl="1"/>
            <a:r>
              <a:rPr lang="en-US" dirty="0" smtClean="0">
                <a:latin typeface="Century Schoolbook" panose="02040604050505020304" pitchFamily="18" charset="0"/>
              </a:rPr>
              <a:t>Worker’s Comp, Liability, Health</a:t>
            </a:r>
          </a:p>
          <a:p>
            <a:r>
              <a:rPr lang="en-US" dirty="0" smtClean="0">
                <a:latin typeface="Century Schoolbook" panose="02040604050505020304" pitchFamily="18" charset="0"/>
              </a:rPr>
              <a:t>Pension increase due to market losses</a:t>
            </a:r>
          </a:p>
        </p:txBody>
      </p:sp>
    </p:spTree>
    <p:extLst>
      <p:ext uri="{BB962C8B-B14F-4D97-AF65-F5344CB8AC3E}">
        <p14:creationId xmlns:p14="http://schemas.microsoft.com/office/powerpoint/2010/main" val="4562979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t>Known Unknowns</a:t>
            </a:r>
            <a:endParaRPr lang="en-US" sz="3600" dirty="0"/>
          </a:p>
        </p:txBody>
      </p:sp>
      <p:sp>
        <p:nvSpPr>
          <p:cNvPr id="3" name="Content Placeholder 2"/>
          <p:cNvSpPr>
            <a:spLocks noGrp="1"/>
          </p:cNvSpPr>
          <p:nvPr>
            <p:ph idx="1"/>
          </p:nvPr>
        </p:nvSpPr>
        <p:spPr>
          <a:xfrm>
            <a:off x="457200" y="1524000"/>
            <a:ext cx="7772400" cy="4800600"/>
          </a:xfrm>
        </p:spPr>
        <p:txBody>
          <a:bodyPr/>
          <a:lstStyle/>
          <a:p>
            <a:r>
              <a:rPr lang="en-US" dirty="0" smtClean="0">
                <a:latin typeface="Century Schoolbook" panose="02040604050505020304" pitchFamily="18" charset="0"/>
              </a:rPr>
              <a:t>State aid cuts/increases</a:t>
            </a:r>
          </a:p>
          <a:p>
            <a:pPr lvl="1"/>
            <a:r>
              <a:rPr lang="en-US" dirty="0" smtClean="0">
                <a:latin typeface="Century Schoolbook" panose="02040604050505020304" pitchFamily="18" charset="0"/>
              </a:rPr>
              <a:t>Education aid cuts, EMS Medicaid reimbursement, Newspaper Ads</a:t>
            </a:r>
          </a:p>
          <a:p>
            <a:r>
              <a:rPr lang="en-US" dirty="0" smtClean="0">
                <a:latin typeface="Century Schoolbook" panose="02040604050505020304" pitchFamily="18" charset="0"/>
              </a:rPr>
              <a:t>Voter opinion</a:t>
            </a:r>
          </a:p>
          <a:p>
            <a:pPr lvl="1"/>
            <a:r>
              <a:rPr lang="en-US" dirty="0" smtClean="0">
                <a:latin typeface="Century Schoolbook" panose="02040604050505020304" pitchFamily="18" charset="0"/>
              </a:rPr>
              <a:t>Turn out, support/non-support</a:t>
            </a:r>
          </a:p>
          <a:p>
            <a:r>
              <a:rPr lang="en-US" dirty="0" smtClean="0">
                <a:latin typeface="Century Schoolbook" panose="02040604050505020304" pitchFamily="18" charset="0"/>
              </a:rPr>
              <a:t>Medical Experience</a:t>
            </a:r>
          </a:p>
          <a:p>
            <a:r>
              <a:rPr lang="en-US" dirty="0" smtClean="0">
                <a:latin typeface="Century Schoolbook" panose="02040604050505020304" pitchFamily="18" charset="0"/>
              </a:rPr>
              <a:t>Grant Outcomes</a:t>
            </a:r>
          </a:p>
          <a:p>
            <a:pPr lvl="1"/>
            <a:r>
              <a:rPr lang="en-US" dirty="0" smtClean="0">
                <a:latin typeface="Century Schoolbook" panose="02040604050505020304" pitchFamily="18" charset="0"/>
              </a:rPr>
              <a:t>On-going impacts to implement</a:t>
            </a:r>
          </a:p>
          <a:p>
            <a:r>
              <a:rPr lang="en-US" dirty="0" smtClean="0">
                <a:latin typeface="Century Schoolbook" panose="02040604050505020304" pitchFamily="18" charset="0"/>
              </a:rPr>
              <a:t>New unfunded State Mandates</a:t>
            </a:r>
          </a:p>
          <a:p>
            <a:pPr lvl="1"/>
            <a:r>
              <a:rPr lang="en-US" dirty="0" smtClean="0">
                <a:latin typeface="Century Schoolbook" panose="02040604050505020304" pitchFamily="18" charset="0"/>
              </a:rPr>
              <a:t>Discussion of using our taxes for programs</a:t>
            </a:r>
          </a:p>
          <a:p>
            <a:r>
              <a:rPr lang="en-US" dirty="0" smtClean="0">
                <a:latin typeface="Century Schoolbook" panose="02040604050505020304" pitchFamily="18" charset="0"/>
              </a:rPr>
              <a:t>Union wages for 4 town contracts and 8 pension units</a:t>
            </a:r>
          </a:p>
          <a:p>
            <a:r>
              <a:rPr lang="en-US" dirty="0" smtClean="0">
                <a:latin typeface="Century Schoolbook" panose="02040604050505020304" pitchFamily="18" charset="0"/>
              </a:rPr>
              <a:t>Lake:  Blue-green algae and/or </a:t>
            </a:r>
            <a:r>
              <a:rPr lang="en-US" dirty="0" err="1" smtClean="0">
                <a:latin typeface="Century Schoolbook" panose="02040604050505020304" pitchFamily="18" charset="0"/>
              </a:rPr>
              <a:t>Hydrilla</a:t>
            </a:r>
            <a:endParaRPr lang="en-US" dirty="0">
              <a:latin typeface="Century Schoolbook" panose="02040604050505020304" pitchFamily="18" charset="0"/>
            </a:endParaRPr>
          </a:p>
        </p:txBody>
      </p:sp>
    </p:spTree>
    <p:extLst>
      <p:ext uri="{BB962C8B-B14F-4D97-AF65-F5344CB8AC3E}">
        <p14:creationId xmlns:p14="http://schemas.microsoft.com/office/powerpoint/2010/main" val="1840562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t>Things We Do Not Know</a:t>
            </a:r>
            <a:endParaRPr lang="en-US" sz="3600" dirty="0"/>
          </a:p>
        </p:txBody>
      </p:sp>
      <p:sp>
        <p:nvSpPr>
          <p:cNvPr id="3" name="Content Placeholder 2"/>
          <p:cNvSpPr>
            <a:spLocks noGrp="1"/>
          </p:cNvSpPr>
          <p:nvPr>
            <p:ph idx="1"/>
          </p:nvPr>
        </p:nvSpPr>
        <p:spPr>
          <a:xfrm>
            <a:off x="533399" y="5127702"/>
            <a:ext cx="7467600" cy="381000"/>
          </a:xfrm>
        </p:spPr>
        <p:txBody>
          <a:bodyPr>
            <a:noAutofit/>
          </a:bodyPr>
          <a:lstStyle/>
          <a:p>
            <a:pPr marL="114300" indent="0" algn="ctr">
              <a:buNone/>
            </a:pPr>
            <a:r>
              <a:rPr lang="en-US" dirty="0" smtClean="0">
                <a:latin typeface="Century Schoolbook" panose="02040604050505020304" pitchFamily="18" charset="0"/>
              </a:rPr>
              <a:t>If we knew – it would be in the budget!!</a:t>
            </a:r>
            <a:endParaRPr lang="en-US" dirty="0">
              <a:latin typeface="Century Schoolbook" panose="02040604050505020304" pitchFamily="18" charset="0"/>
            </a:endParaRPr>
          </a:p>
        </p:txBody>
      </p:sp>
      <p:pic>
        <p:nvPicPr>
          <p:cNvPr id="4" name="Picture 3"/>
          <p:cNvPicPr>
            <a:picLocks noChangeAspect="1"/>
          </p:cNvPicPr>
          <p:nvPr/>
        </p:nvPicPr>
        <p:blipFill>
          <a:blip r:embed="rId2"/>
          <a:stretch>
            <a:fillRect/>
          </a:stretch>
        </p:blipFill>
        <p:spPr>
          <a:xfrm>
            <a:off x="2490787" y="1600200"/>
            <a:ext cx="3552825" cy="3324225"/>
          </a:xfrm>
          <a:prstGeom prst="rect">
            <a:avLst/>
          </a:prstGeom>
        </p:spPr>
      </p:pic>
      <p:sp>
        <p:nvSpPr>
          <p:cNvPr id="5" name="Oval 4"/>
          <p:cNvSpPr/>
          <p:nvPr/>
        </p:nvSpPr>
        <p:spPr>
          <a:xfrm>
            <a:off x="5638800" y="1430415"/>
            <a:ext cx="404812" cy="381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70597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p:cNvSpPr>
            <a:spLocks noGrp="1" noChangeArrowheads="1"/>
          </p:cNvSpPr>
          <p:nvPr>
            <p:ph type="title"/>
          </p:nvPr>
        </p:nvSpPr>
        <p:spPr>
          <a:xfrm>
            <a:off x="364924" y="233043"/>
            <a:ext cx="7924800" cy="762000"/>
          </a:xfrm>
        </p:spPr>
        <p:txBody>
          <a:bodyPr>
            <a:normAutofit fontScale="90000"/>
          </a:bodyPr>
          <a:lstStyle/>
          <a:p>
            <a:pPr algn="ctr" eaLnBrk="1" fontAlgn="auto" hangingPunct="1">
              <a:spcAft>
                <a:spcPts val="0"/>
              </a:spcAft>
              <a:defRPr/>
            </a:pPr>
            <a:r>
              <a:rPr lang="en-US" dirty="0"/>
              <a:t>Highlights of </a:t>
            </a:r>
            <a:r>
              <a:rPr lang="en-US" dirty="0" smtClean="0"/>
              <a:t>Proposed </a:t>
            </a:r>
            <a:r>
              <a:rPr lang="en-US" dirty="0"/>
              <a:t>Budget</a:t>
            </a:r>
          </a:p>
        </p:txBody>
      </p:sp>
      <p:sp>
        <p:nvSpPr>
          <p:cNvPr id="1028" name="Rectangle 4"/>
          <p:cNvSpPr>
            <a:spLocks noGrp="1" noChangeArrowheads="1"/>
          </p:cNvSpPr>
          <p:nvPr>
            <p:ph type="body" sz="half" idx="1"/>
          </p:nvPr>
        </p:nvSpPr>
        <p:spPr>
          <a:xfrm>
            <a:off x="56299" y="4353566"/>
            <a:ext cx="4067355" cy="1752600"/>
          </a:xfrm>
        </p:spPr>
        <p:txBody>
          <a:bodyPr>
            <a:normAutofit fontScale="62500" lnSpcReduction="20000"/>
          </a:bodyPr>
          <a:lstStyle/>
          <a:p>
            <a:pPr marL="114300" indent="0" algn="ctr" eaLnBrk="1" hangingPunct="1">
              <a:buNone/>
            </a:pPr>
            <a:r>
              <a:rPr lang="en-US" sz="2300" u="sng" dirty="0" smtClean="0">
                <a:latin typeface="Century Schoolbook" panose="02040604050505020304" pitchFamily="18" charset="0"/>
              </a:rPr>
              <a:t>Change from Adopted FY 22/23 Budget</a:t>
            </a:r>
          </a:p>
          <a:p>
            <a:pPr eaLnBrk="1" hangingPunct="1"/>
            <a:r>
              <a:rPr lang="en-US" sz="2300" dirty="0" smtClean="0">
                <a:latin typeface="Century Schoolbook" panose="02040604050505020304" pitchFamily="18" charset="0"/>
              </a:rPr>
              <a:t>Education increase</a:t>
            </a:r>
            <a:r>
              <a:rPr lang="en-US" sz="2300" dirty="0">
                <a:latin typeface="Century Schoolbook" panose="02040604050505020304" pitchFamily="18" charset="0"/>
              </a:rPr>
              <a:t> </a:t>
            </a:r>
            <a:r>
              <a:rPr lang="en-US" sz="2300" dirty="0" smtClean="0">
                <a:latin typeface="Century Schoolbook" panose="02040604050505020304" pitchFamily="18" charset="0"/>
              </a:rPr>
              <a:t>               $1,111,869</a:t>
            </a:r>
            <a:endParaRPr lang="en-US" sz="2300" b="1" dirty="0" smtClean="0">
              <a:latin typeface="Century Schoolbook" panose="02040604050505020304" pitchFamily="18" charset="0"/>
            </a:endParaRPr>
          </a:p>
          <a:p>
            <a:pPr eaLnBrk="1" hangingPunct="1"/>
            <a:r>
              <a:rPr lang="en-US" sz="2300" dirty="0" smtClean="0">
                <a:latin typeface="Century Schoolbook" panose="02040604050505020304" pitchFamily="18" charset="0"/>
              </a:rPr>
              <a:t>Town increase 	                     $723,938 </a:t>
            </a:r>
          </a:p>
          <a:p>
            <a:pPr eaLnBrk="1" hangingPunct="1"/>
            <a:r>
              <a:rPr lang="en-US" sz="2300" dirty="0" smtClean="0">
                <a:latin typeface="Century Schoolbook" panose="02040604050505020304" pitchFamily="18" charset="0"/>
              </a:rPr>
              <a:t>Capital increase	                       $96,500</a:t>
            </a:r>
          </a:p>
          <a:p>
            <a:pPr eaLnBrk="1" hangingPunct="1"/>
            <a:r>
              <a:rPr lang="en-US" sz="2300" dirty="0" smtClean="0">
                <a:latin typeface="Century Schoolbook" panose="02040604050505020304" pitchFamily="18" charset="0"/>
              </a:rPr>
              <a:t>Ambulance fund increase                    $0</a:t>
            </a:r>
          </a:p>
          <a:p>
            <a:pPr eaLnBrk="1" hangingPunct="1"/>
            <a:r>
              <a:rPr lang="en-US" sz="2300" dirty="0" smtClean="0">
                <a:latin typeface="Century Schoolbook" panose="02040604050505020304" pitchFamily="18" charset="0"/>
              </a:rPr>
              <a:t>Debt decrease	</a:t>
            </a:r>
            <a:r>
              <a:rPr lang="en-US" sz="2300" u="sng" dirty="0" smtClean="0">
                <a:latin typeface="Century Schoolbook" panose="02040604050505020304" pitchFamily="18" charset="0"/>
              </a:rPr>
              <a:t>                     ($33,312)</a:t>
            </a:r>
            <a:endParaRPr lang="en-US" sz="2300" u="sng" dirty="0">
              <a:latin typeface="Century Schoolbook" panose="02040604050505020304" pitchFamily="18" charset="0"/>
            </a:endParaRPr>
          </a:p>
          <a:p>
            <a:pPr marL="114300" indent="0" eaLnBrk="1" hangingPunct="1">
              <a:buNone/>
            </a:pPr>
            <a:r>
              <a:rPr lang="en-US" sz="2000" dirty="0" smtClean="0">
                <a:latin typeface="Century Schoolbook" panose="02040604050505020304" pitchFamily="18" charset="0"/>
              </a:rPr>
              <a:t>Total change                                 </a:t>
            </a:r>
            <a:r>
              <a:rPr lang="en-US" sz="2300" dirty="0" smtClean="0">
                <a:latin typeface="Century Schoolbook" panose="02040604050505020304" pitchFamily="18" charset="0"/>
              </a:rPr>
              <a:t>  $1,898,995</a:t>
            </a:r>
          </a:p>
          <a:p>
            <a:pPr eaLnBrk="1" hangingPunct="1"/>
            <a:endParaRPr lang="en-US" sz="2000" dirty="0" smtClean="0"/>
          </a:p>
          <a:p>
            <a:pPr eaLnBrk="1" hangingPunct="1"/>
            <a:endParaRPr lang="en-US" sz="1800" dirty="0" smtClean="0"/>
          </a:p>
        </p:txBody>
      </p:sp>
      <p:graphicFrame>
        <p:nvGraphicFramePr>
          <p:cNvPr id="7298" name="Group 130"/>
          <p:cNvGraphicFramePr>
            <a:graphicFrameLocks noGrp="1"/>
          </p:cNvGraphicFramePr>
          <p:nvPr>
            <p:ph sz="quarter" idx="3"/>
            <p:extLst>
              <p:ext uri="{D42A27DB-BD31-4B8C-83A1-F6EECF244321}">
                <p14:modId xmlns:p14="http://schemas.microsoft.com/office/powerpoint/2010/main" val="737640808"/>
              </p:ext>
            </p:extLst>
          </p:nvPr>
        </p:nvGraphicFramePr>
        <p:xfrm>
          <a:off x="4149181" y="3690743"/>
          <a:ext cx="4129446" cy="3139206"/>
        </p:xfrm>
        <a:graphic>
          <a:graphicData uri="http://schemas.openxmlformats.org/drawingml/2006/table">
            <a:tbl>
              <a:tblPr/>
              <a:tblGrid>
                <a:gridCol w="4129446">
                  <a:extLst>
                    <a:ext uri="{9D8B030D-6E8A-4147-A177-3AD203B41FA5}">
                      <a16:colId xmlns:a16="http://schemas.microsoft.com/office/drawing/2014/main" val="20000"/>
                    </a:ext>
                  </a:extLst>
                </a:gridCol>
              </a:tblGrid>
              <a:tr h="339422">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a:txBody>
                  <a:tcPr marT="45681" marB="45681" anchor="b" horzOverflow="overflow">
                    <a:lnL cap="flat">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2259812">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Char char="l"/>
                        <a:tabLst/>
                      </a:pPr>
                      <a:r>
                        <a:rPr kumimoji="0" lang="en-US" sz="2000" b="0" i="0" u="none" strike="noStrike" cap="none" normalizeH="0" baseline="0" dirty="0" smtClean="0">
                          <a:ln>
                            <a:noFill/>
                          </a:ln>
                          <a:solidFill>
                            <a:schemeClr val="tx1"/>
                          </a:solidFill>
                          <a:effectLst/>
                          <a:latin typeface="Arial" charset="0"/>
                        </a:rPr>
                        <a:t> </a:t>
                      </a:r>
                      <a:r>
                        <a:rPr kumimoji="0" lang="en-US" sz="2000" b="0" i="0" u="none" strike="noStrike" cap="none" normalizeH="0" baseline="0" dirty="0" smtClean="0">
                          <a:ln>
                            <a:noFill/>
                          </a:ln>
                          <a:solidFill>
                            <a:schemeClr val="tx1"/>
                          </a:solidFill>
                          <a:effectLst/>
                          <a:latin typeface="Century Schoolbook" panose="02040604050505020304" pitchFamily="18" charset="0"/>
                        </a:rPr>
                        <a:t>Spending increase of  4.35%</a:t>
                      </a:r>
                    </a:p>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Char char="l"/>
                        <a:tabLst/>
                      </a:pPr>
                      <a:r>
                        <a:rPr kumimoji="0" lang="en-US" sz="2000" b="0" i="0" u="none" strike="noStrike" cap="none" normalizeH="0" baseline="0" dirty="0" smtClean="0">
                          <a:ln>
                            <a:noFill/>
                          </a:ln>
                          <a:solidFill>
                            <a:schemeClr val="tx1"/>
                          </a:solidFill>
                          <a:effectLst/>
                          <a:latin typeface="Century Schoolbook" panose="02040604050505020304" pitchFamily="18" charset="0"/>
                        </a:rPr>
                        <a:t> $175,000 use of fund balance as revenue </a:t>
                      </a:r>
                    </a:p>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Char char="l"/>
                        <a:tabLst/>
                      </a:pPr>
                      <a:r>
                        <a:rPr kumimoji="0" lang="en-US" sz="2000" b="0" i="0" u="none" strike="noStrike" cap="none" normalizeH="0" baseline="0" dirty="0" smtClean="0">
                          <a:ln>
                            <a:noFill/>
                          </a:ln>
                          <a:solidFill>
                            <a:schemeClr val="tx1"/>
                          </a:solidFill>
                          <a:effectLst/>
                          <a:latin typeface="Century Schoolbook" panose="02040604050505020304" pitchFamily="18" charset="0"/>
                        </a:rPr>
                        <a:t> Manager’s budget proposes a mil rate of 32.57: a 1.42 mil or 4.55% increase.  </a:t>
                      </a:r>
                    </a:p>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Char char="l"/>
                        <a:tabLst/>
                      </a:pPr>
                      <a:r>
                        <a:rPr kumimoji="0" lang="en-US" sz="2000" b="0" i="0" u="none" strike="noStrike" cap="none" normalizeH="0" baseline="0" dirty="0" smtClean="0">
                          <a:ln>
                            <a:noFill/>
                          </a:ln>
                          <a:solidFill>
                            <a:schemeClr val="tx1"/>
                          </a:solidFill>
                          <a:effectLst/>
                          <a:latin typeface="Century Schoolbook" panose="02040604050505020304" pitchFamily="18" charset="0"/>
                        </a:rPr>
                        <a:t> No additional staff proposed.</a:t>
                      </a:r>
                    </a:p>
                  </a:txBody>
                  <a:tcPr marT="45681" marB="45681" anchor="b" horzOverflow="overflow">
                    <a:lnL cap="flat">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339422">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a:txBody>
                  <a:tcPr marT="45681" marB="45681" anchor="b" horzOverflow="overflow">
                    <a:lnL cap="flat">
                      <a:noFill/>
                    </a:lnL>
                    <a:lnR cap="flat">
                      <a:noFill/>
                    </a:lnR>
                    <a:lnT>
                      <a:noFill/>
                    </a:lnT>
                    <a:lnB cap="flat">
                      <a:noFill/>
                    </a:lnB>
                    <a:lnTlToBr>
                      <a:noFill/>
                    </a:lnTlToBr>
                    <a:lnBlToTr>
                      <a:noFill/>
                    </a:lnBlToTr>
                    <a:noFill/>
                  </a:tcPr>
                </a:tc>
                <a:extLst>
                  <a:ext uri="{0D108BD9-81ED-4DB2-BD59-A6C34878D82A}">
                    <a16:rowId xmlns:a16="http://schemas.microsoft.com/office/drawing/2014/main" val="10002"/>
                  </a:ext>
                </a:extLst>
              </a:tr>
            </a:tbl>
          </a:graphicData>
        </a:graphic>
      </p:graphicFrame>
      <p:sp>
        <p:nvSpPr>
          <p:cNvPr id="1033" name="Rectangle 127"/>
          <p:cNvSpPr>
            <a:spLocks noChangeArrowheads="1"/>
          </p:cNvSpPr>
          <p:nvPr/>
        </p:nvSpPr>
        <p:spPr bwMode="auto">
          <a:xfrm>
            <a:off x="0"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en-US"/>
          </a:p>
        </p:txBody>
      </p:sp>
      <p:sp>
        <p:nvSpPr>
          <p:cNvPr id="19" name="TextBox 18"/>
          <p:cNvSpPr txBox="1"/>
          <p:nvPr/>
        </p:nvSpPr>
        <p:spPr>
          <a:xfrm>
            <a:off x="6015260" y="1371600"/>
            <a:ext cx="2122604" cy="1938992"/>
          </a:xfrm>
          <a:prstGeom prst="rect">
            <a:avLst/>
          </a:prstGeom>
          <a:noFill/>
        </p:spPr>
        <p:txBody>
          <a:bodyPr wrap="square">
            <a:spAutoFit/>
          </a:bodyPr>
          <a:lstStyle/>
          <a:p>
            <a:pPr algn="ctr" eaLnBrk="0" hangingPunct="0">
              <a:defRPr/>
            </a:pPr>
            <a:r>
              <a:rPr lang="en-US" sz="2000" b="1" i="1" dirty="0">
                <a:solidFill>
                  <a:schemeClr val="tx2">
                    <a:lumMod val="75000"/>
                  </a:schemeClr>
                </a:solidFill>
                <a:latin typeface="Century Schoolbook" panose="02040604050505020304" pitchFamily="18" charset="0"/>
                <a:cs typeface="+mn-cs"/>
              </a:rPr>
              <a:t>The proposed budget </a:t>
            </a:r>
            <a:r>
              <a:rPr lang="en-US" sz="2000" b="1" i="1" dirty="0" smtClean="0">
                <a:solidFill>
                  <a:schemeClr val="tx2">
                    <a:lumMod val="75000"/>
                  </a:schemeClr>
                </a:solidFill>
                <a:latin typeface="Century Schoolbook" panose="02040604050505020304" pitchFamily="18" charset="0"/>
                <a:cs typeface="+mn-cs"/>
              </a:rPr>
              <a:t>increases </a:t>
            </a:r>
            <a:r>
              <a:rPr lang="en-US" sz="2000" b="1" i="1" dirty="0">
                <a:solidFill>
                  <a:schemeClr val="tx2">
                    <a:lumMod val="75000"/>
                  </a:schemeClr>
                </a:solidFill>
                <a:latin typeface="Century Schoolbook" panose="02040604050505020304" pitchFamily="18" charset="0"/>
                <a:cs typeface="+mn-cs"/>
              </a:rPr>
              <a:t>total spending by </a:t>
            </a:r>
            <a:r>
              <a:rPr lang="en-US" sz="2000" b="1" i="1" dirty="0" smtClean="0">
                <a:solidFill>
                  <a:schemeClr val="tx2">
                    <a:lumMod val="75000"/>
                  </a:schemeClr>
                </a:solidFill>
                <a:latin typeface="Century Schoolbook" panose="02040604050505020304" pitchFamily="18" charset="0"/>
                <a:cs typeface="+mn-cs"/>
              </a:rPr>
              <a:t>$1,898,995 </a:t>
            </a:r>
            <a:r>
              <a:rPr lang="en-US" sz="2000" b="1" i="1" dirty="0">
                <a:solidFill>
                  <a:schemeClr val="tx2">
                    <a:lumMod val="75000"/>
                  </a:schemeClr>
                </a:solidFill>
                <a:latin typeface="Century Schoolbook" panose="02040604050505020304" pitchFamily="18" charset="0"/>
                <a:cs typeface="+mn-cs"/>
              </a:rPr>
              <a:t>or </a:t>
            </a:r>
            <a:r>
              <a:rPr lang="en-US" sz="2000" b="1" i="1" dirty="0" smtClean="0">
                <a:solidFill>
                  <a:schemeClr val="tx2">
                    <a:lumMod val="75000"/>
                  </a:schemeClr>
                </a:solidFill>
                <a:latin typeface="Century Schoolbook" panose="02040604050505020304" pitchFamily="18" charset="0"/>
                <a:cs typeface="+mn-cs"/>
              </a:rPr>
              <a:t>4.35%</a:t>
            </a:r>
            <a:endParaRPr lang="en-US" sz="2000" b="1" i="1" dirty="0">
              <a:solidFill>
                <a:schemeClr val="tx2">
                  <a:lumMod val="75000"/>
                </a:schemeClr>
              </a:solidFill>
              <a:latin typeface="Century Schoolbook" panose="02040604050505020304" pitchFamily="18" charset="0"/>
              <a:cs typeface="+mn-cs"/>
            </a:endParaRPr>
          </a:p>
        </p:txBody>
      </p:sp>
      <p:pic>
        <p:nvPicPr>
          <p:cNvPr id="2" name="Picture 1"/>
          <p:cNvPicPr>
            <a:picLocks noChangeAspect="1"/>
          </p:cNvPicPr>
          <p:nvPr/>
        </p:nvPicPr>
        <p:blipFill>
          <a:blip r:embed="rId3"/>
          <a:stretch>
            <a:fillRect/>
          </a:stretch>
        </p:blipFill>
        <p:spPr>
          <a:xfrm>
            <a:off x="533400" y="1143000"/>
            <a:ext cx="4948460" cy="2656418"/>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063667" y="1676399"/>
            <a:ext cx="970156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 name="Rectangle 8"/>
          <p:cNvSpPr>
            <a:spLocks noChangeArrowheads="1"/>
          </p:cNvSpPr>
          <p:nvPr/>
        </p:nvSpPr>
        <p:spPr bwMode="auto">
          <a:xfrm>
            <a:off x="152400" y="999291"/>
            <a:ext cx="8229600"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sng" strike="noStrike" cap="none" normalizeH="0" baseline="0" dirty="0" smtClean="0">
                <a:ln>
                  <a:noFill/>
                </a:ln>
                <a:solidFill>
                  <a:schemeClr val="tx1"/>
                </a:solidFill>
                <a:effectLst/>
                <a:latin typeface="Century Schoolbook" panose="02040604050505020304" pitchFamily="18" charset="0"/>
                <a:ea typeface="Times New Roman" panose="02020603050405020304" pitchFamily="18" charset="0"/>
              </a:rPr>
              <a:t>COMPARISON OF FY 2022/2023 and FY 2023/2024 BUDGETS</a:t>
            </a:r>
            <a:endParaRPr kumimoji="0" lang="en-US" altLang="en-US" sz="1000" b="0" i="0" u="none" strike="noStrike" cap="none" normalizeH="0" baseline="0" dirty="0" smtClean="0">
              <a:ln>
                <a:noFill/>
              </a:ln>
              <a:solidFill>
                <a:schemeClr val="tx1"/>
              </a:solidFill>
              <a:effectLst/>
              <a:latin typeface="Century Schoolbook" panose="020406040505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6" name="Picture 5"/>
          <p:cNvPicPr>
            <a:picLocks noChangeAspect="1"/>
          </p:cNvPicPr>
          <p:nvPr/>
        </p:nvPicPr>
        <p:blipFill>
          <a:blip r:embed="rId3"/>
          <a:stretch>
            <a:fillRect/>
          </a:stretch>
        </p:blipFill>
        <p:spPr>
          <a:xfrm>
            <a:off x="457200" y="2133600"/>
            <a:ext cx="7620000" cy="2020536"/>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AutoShape 4"/>
          <p:cNvSpPr>
            <a:spLocks noGrp="1" noChangeArrowheads="1"/>
          </p:cNvSpPr>
          <p:nvPr>
            <p:ph type="title"/>
          </p:nvPr>
        </p:nvSpPr>
        <p:spPr>
          <a:xfrm>
            <a:off x="381000" y="533400"/>
            <a:ext cx="7391400" cy="304800"/>
          </a:xfrm>
        </p:spPr>
        <p:txBody>
          <a:bodyPr>
            <a:noAutofit/>
          </a:bodyPr>
          <a:lstStyle/>
          <a:p>
            <a:pPr algn="ctr" eaLnBrk="1" hangingPunct="1"/>
            <a:r>
              <a:rPr lang="en-US" sz="4100" dirty="0" smtClean="0"/>
              <a:t>Where is the change?</a:t>
            </a:r>
          </a:p>
        </p:txBody>
      </p:sp>
      <p:pic>
        <p:nvPicPr>
          <p:cNvPr id="3" name="Picture 2"/>
          <p:cNvPicPr>
            <a:picLocks noChangeAspect="1"/>
          </p:cNvPicPr>
          <p:nvPr/>
        </p:nvPicPr>
        <p:blipFill>
          <a:blip r:embed="rId3"/>
          <a:stretch>
            <a:fillRect/>
          </a:stretch>
        </p:blipFill>
        <p:spPr>
          <a:xfrm>
            <a:off x="990600" y="1600200"/>
            <a:ext cx="6553200" cy="3942842"/>
          </a:xfrm>
          <a:prstGeom prst="rect">
            <a:avLst/>
          </a:prstGeom>
        </p:spPr>
      </p:pic>
    </p:spTree>
    <p:extLst>
      <p:ext uri="{BB962C8B-B14F-4D97-AF65-F5344CB8AC3E}">
        <p14:creationId xmlns:p14="http://schemas.microsoft.com/office/powerpoint/2010/main" val="32515854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8305</TotalTime>
  <Words>1111</Words>
  <Application>Microsoft Office PowerPoint</Application>
  <PresentationFormat>On-screen Show (4:3)</PresentationFormat>
  <Paragraphs>240</Paragraphs>
  <Slides>22</Slides>
  <Notes>13</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Arial</vt:lpstr>
      <vt:lpstr>Calibri</vt:lpstr>
      <vt:lpstr>Cambria</vt:lpstr>
      <vt:lpstr>Century Schoolbook</vt:lpstr>
      <vt:lpstr>Courier New</vt:lpstr>
      <vt:lpstr>Times New Roman</vt:lpstr>
      <vt:lpstr>Wingdings</vt:lpstr>
      <vt:lpstr>Wingdings 2</vt:lpstr>
      <vt:lpstr>Adjacency</vt:lpstr>
      <vt:lpstr>Town of Coventry Town Manager’s Proposed Budget FY 2023-2024 March 9, 2023   CHS Lecture Hall</vt:lpstr>
      <vt:lpstr>Town Manager’s Proposed Budget</vt:lpstr>
      <vt:lpstr>Town Manager’s Proposed Budget</vt:lpstr>
      <vt:lpstr>Known Knowns</vt:lpstr>
      <vt:lpstr>Known Unknowns</vt:lpstr>
      <vt:lpstr>Things We Do Not Know</vt:lpstr>
      <vt:lpstr>Highlights of Proposed Budget</vt:lpstr>
      <vt:lpstr>PowerPoint Presentation</vt:lpstr>
      <vt:lpstr>Where is the change?</vt:lpstr>
      <vt:lpstr>Where do we get our Revenue?</vt:lpstr>
      <vt:lpstr>Inflationary Impact</vt:lpstr>
      <vt:lpstr>Where the Money Goes (TAXES ON MEDIAN HOUSE)</vt:lpstr>
      <vt:lpstr>Cost of Town Service on  Median House</vt:lpstr>
      <vt:lpstr>Detail of Changes to Town Budget</vt:lpstr>
      <vt:lpstr>Major Town Budget Impacts</vt:lpstr>
      <vt:lpstr>Debt Service</vt:lpstr>
      <vt:lpstr>Capital Budget Highlights</vt:lpstr>
      <vt:lpstr>Capital Projects</vt:lpstr>
      <vt:lpstr>Capital Projects (Continued)</vt:lpstr>
      <vt:lpstr>Capital Projects (Continued)</vt:lpstr>
      <vt:lpstr>Additional Details</vt:lpstr>
      <vt:lpstr>Budget Vote!</vt:lpstr>
    </vt:vector>
  </TitlesOfParts>
  <Company>Town of Coventry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Town of Coventry Council’s Proposed Budget FY 2005-2006</dc:title>
  <dc:creator>John A Elsesser</dc:creator>
  <cp:lastModifiedBy>Amanda Backhaus</cp:lastModifiedBy>
  <cp:revision>406</cp:revision>
  <cp:lastPrinted>2022-03-07T22:13:10Z</cp:lastPrinted>
  <dcterms:created xsi:type="dcterms:W3CDTF">2005-04-19T19:13:38Z</dcterms:created>
  <dcterms:modified xsi:type="dcterms:W3CDTF">2023-03-09T18:47:50Z</dcterms:modified>
</cp:coreProperties>
</file>