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57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64" r:id="rId14"/>
  </p:sldIdLst>
  <p:sldSz cx="12192000" cy="68580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C5714A6-B61C-4E92-A7A5-8997D99F3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4224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5/25/2022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10B9F14-FBEA-445D-B10B-58DBEF9E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339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6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6925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96943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20059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30691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9216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00845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07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45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5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6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9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8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82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40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6E9DEC-419B-4CC5-A080-3B06BD5A8291}" type="datetimeFigureOut">
              <a:rPr lang="en-US" smtClean="0"/>
              <a:t>6/20/2022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7504" y="2429235"/>
            <a:ext cx="8525518" cy="137307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Town of Coventry</a:t>
            </a:r>
            <a:br>
              <a:rPr lang="en-US" sz="3600" dirty="0" smtClean="0"/>
            </a:br>
            <a:r>
              <a:rPr lang="en-US" sz="3600" dirty="0" smtClean="0"/>
              <a:t>Town Council’s Revised Proposed Budget</a:t>
            </a:r>
            <a:br>
              <a:rPr lang="en-US" sz="3600" dirty="0" smtClean="0"/>
            </a:br>
            <a:r>
              <a:rPr lang="en-US" sz="3600" dirty="0" smtClean="0"/>
              <a:t>FY2022 - 2023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Lisa Thomas, Council Chair</a:t>
            </a:r>
          </a:p>
          <a:p>
            <a:endParaRPr lang="en-US" dirty="0"/>
          </a:p>
          <a:p>
            <a:r>
              <a:rPr lang="en-US" dirty="0" smtClean="0"/>
              <a:t>www.coventryct.org</a:t>
            </a:r>
            <a:endParaRPr lang="en-US" dirty="0"/>
          </a:p>
        </p:txBody>
      </p:sp>
      <p:pic>
        <p:nvPicPr>
          <p:cNvPr id="4" name="Picture 4" descr="Covent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475" y="474603"/>
            <a:ext cx="3094987" cy="1954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40953" y="596238"/>
            <a:ext cx="52357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/>
              <a:t>Special Budget Meeting</a:t>
            </a:r>
          </a:p>
          <a:p>
            <a:pPr algn="ctr"/>
            <a:r>
              <a:rPr lang="en-US" sz="4000" dirty="0" smtClean="0"/>
              <a:t>June 20, 2022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5118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What was cut?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60909" y="1261610"/>
            <a:ext cx="791727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Capital:</a:t>
            </a:r>
          </a:p>
          <a:p>
            <a:endParaRPr lang="en-US" sz="1200" dirty="0" smtClean="0"/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 BOE Carpet Replacement $10,000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DPW Dump Truck Body Replacement  $12,000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Delay purchase of DPW Pickup Truck $50,000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Reduce BOE Computers $30,000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Delay purchase of Police Vehicle $43,000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Increase of $40,000 for Tree Removal</a:t>
            </a:r>
          </a:p>
          <a:p>
            <a:pPr marL="342900"/>
            <a:endParaRPr lang="en-US" sz="2400" dirty="0" smtClean="0"/>
          </a:p>
          <a:p>
            <a:pPr marL="342900"/>
            <a:r>
              <a:rPr lang="en-US" sz="2400" dirty="0" smtClean="0"/>
              <a:t>Total Reductions: $105,000</a:t>
            </a:r>
          </a:p>
          <a:p>
            <a:pPr marL="34290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220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What was cut?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60909" y="1261610"/>
            <a:ext cx="791727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Ambulance:</a:t>
            </a:r>
          </a:p>
          <a:p>
            <a:endParaRPr lang="en-US" sz="1200" dirty="0" smtClean="0"/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 Remove capital funding $62,500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 smtClean="0"/>
              <a:t> Council reduction of $75,000</a:t>
            </a:r>
          </a:p>
          <a:p>
            <a:pPr marL="800100" lvl="1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Rate increase on January 1</a:t>
            </a:r>
          </a:p>
          <a:p>
            <a:pPr marL="800100" lvl="1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Evaluation use of Volunteers for some shifts</a:t>
            </a:r>
          </a:p>
          <a:p>
            <a:pPr marL="342900"/>
            <a:endParaRPr lang="en-US" sz="2400" dirty="0" smtClean="0"/>
          </a:p>
          <a:p>
            <a:pPr marL="342900"/>
            <a:r>
              <a:rPr lang="en-US" sz="2400" dirty="0" smtClean="0"/>
              <a:t>Total Reductions: $137,500</a:t>
            </a:r>
          </a:p>
          <a:p>
            <a:pPr marL="342900"/>
            <a:endParaRPr lang="en-US" sz="2400" dirty="0"/>
          </a:p>
          <a:p>
            <a:pPr marL="342900"/>
            <a:r>
              <a:rPr lang="en-US" sz="2400" u="sng" dirty="0"/>
              <a:t>Total transfer equals </a:t>
            </a:r>
            <a:r>
              <a:rPr lang="en-US" sz="2400" b="1" u="sng" dirty="0"/>
              <a:t>ONLY 0.8% </a:t>
            </a:r>
            <a:r>
              <a:rPr lang="en-US" sz="2400" u="sng" dirty="0"/>
              <a:t>of the Total Budget</a:t>
            </a:r>
            <a:r>
              <a:rPr lang="en-US" sz="2400" dirty="0" smtClean="0"/>
              <a:t>!</a:t>
            </a:r>
          </a:p>
          <a:p>
            <a:pPr marL="342900"/>
            <a:endParaRPr lang="en-US" sz="2400" dirty="0"/>
          </a:p>
          <a:p>
            <a:pPr marL="342900"/>
            <a:r>
              <a:rPr lang="en-US" sz="2400" dirty="0" smtClean="0"/>
              <a:t>This fund will be evaluated through-out the year to ensure continued service.</a:t>
            </a:r>
            <a:endParaRPr lang="en-US" sz="2400" dirty="0"/>
          </a:p>
          <a:p>
            <a:pPr marL="34290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931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Revenue Impacts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60909" y="1261610"/>
            <a:ext cx="791727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 smtClean="0"/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 Use of an additional $200,000 of Federal ARP funds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 smtClean="0"/>
              <a:t> Supplemental Motor Vehicle Tax Revenue $80,000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Local Town Clerk Revenues $30,000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Sewer Use Contribution $20,000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Use of Fund Balance $25,000</a:t>
            </a:r>
          </a:p>
          <a:p>
            <a:pPr marL="342900"/>
            <a:endParaRPr lang="en-US" sz="2400" dirty="0" smtClean="0"/>
          </a:p>
          <a:p>
            <a:pPr marL="342900"/>
            <a:r>
              <a:rPr lang="en-US" sz="2400" dirty="0" smtClean="0"/>
              <a:t>Total Revenue Increase: $355,000</a:t>
            </a:r>
          </a:p>
          <a:p>
            <a:pPr marL="342900"/>
            <a:endParaRPr lang="en-US" sz="2400" dirty="0"/>
          </a:p>
          <a:p>
            <a:pPr marL="342900"/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96763" y="5103180"/>
            <a:ext cx="10018713" cy="91242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What Next???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90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oventr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294" y="570781"/>
            <a:ext cx="3094987" cy="1954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79366" y="186060"/>
            <a:ext cx="35095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Budget Vote!!!</a:t>
            </a:r>
            <a:endParaRPr lang="en-US" sz="4400" dirty="0"/>
          </a:p>
        </p:txBody>
      </p:sp>
      <p:pic>
        <p:nvPicPr>
          <p:cNvPr id="4" name="Picture 4" descr="MCj028092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439" y="2064589"/>
            <a:ext cx="2514600" cy="260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59772" y="2868559"/>
            <a:ext cx="777527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sz="3200" b="1" dirty="0" smtClean="0"/>
              <a:t>Vote: Tuesday June 28, 2022</a:t>
            </a:r>
          </a:p>
          <a:p>
            <a:pPr lvl="1"/>
            <a:r>
              <a:rPr lang="en-US" dirty="0" smtClean="0"/>
              <a:t>6:00 AM to 8:00 PM</a:t>
            </a:r>
          </a:p>
          <a:p>
            <a:pPr lvl="1"/>
            <a:r>
              <a:rPr lang="en-US" dirty="0" smtClean="0"/>
              <a:t>District 1:  Station 118 (CVFA Firehouse)</a:t>
            </a:r>
          </a:p>
          <a:p>
            <a:pPr lvl="1"/>
            <a:r>
              <a:rPr lang="en-US" dirty="0" smtClean="0"/>
              <a:t>District 2:  Station 218 (NCFD Firehouse)</a:t>
            </a:r>
          </a:p>
          <a:p>
            <a:pPr lvl="1"/>
            <a:endParaRPr lang="en-US" sz="12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Absentee Ballots will be available at the Office of the Town Clerk during business hours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9268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38" y="222806"/>
            <a:ext cx="10018713" cy="1752599"/>
          </a:xfrm>
        </p:spPr>
        <p:txBody>
          <a:bodyPr/>
          <a:lstStyle/>
          <a:p>
            <a:r>
              <a:rPr lang="en-US" dirty="0" smtClean="0"/>
              <a:t>Comparison of FY22 and FY23 Budget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694" y="4009652"/>
            <a:ext cx="3948958" cy="26216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806" y="1729763"/>
            <a:ext cx="7918976" cy="227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55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How did we get here?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866" y="1953768"/>
            <a:ext cx="7473359" cy="2380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98522" y="4773168"/>
            <a:ext cx="724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fund the Town Manager’s Requested budget, the Town would need a mil rate of 32.58.  This is a 1.43 mil or 4.6% increase from the prior year.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10190" y="1298186"/>
            <a:ext cx="791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Town Manager Requested Budget: </a:t>
            </a:r>
            <a:r>
              <a:rPr lang="en-US" sz="2400" b="1" dirty="0" smtClean="0"/>
              <a:t>March 7, 2022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8944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How did we get here?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8522" y="4773168"/>
            <a:ext cx="724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fund the Town Council’s 4/4/22 Proposed budget, the Town would need a mil rate of 31.99.  This is a 0.84 mil or 2.7% increase from the prior year.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10190" y="1298186"/>
            <a:ext cx="791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Town Council Proposed Budget: </a:t>
            </a:r>
            <a:r>
              <a:rPr lang="en-US" sz="2400" b="1" dirty="0" smtClean="0"/>
              <a:t>April 4, 2022</a:t>
            </a:r>
            <a:endParaRPr lang="en-US" sz="2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190" y="2066544"/>
            <a:ext cx="10117074" cy="2279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8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How did we get here?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8522" y="4773168"/>
            <a:ext cx="724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fund the Town Council’s 5/16/22 Proposed budget, the Town would need a mil rate of 31.61.  This is a 0.46 mil or 1.48% increase from the prior year.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10190" y="1298186"/>
            <a:ext cx="791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Town Council Proposed Budget: </a:t>
            </a:r>
            <a:r>
              <a:rPr lang="en-US" sz="2400" b="1" dirty="0" smtClean="0"/>
              <a:t>May 16, 2022</a:t>
            </a: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808" y="2202549"/>
            <a:ext cx="102774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91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How did we get here?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98522" y="4773168"/>
            <a:ext cx="7242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To fund the Town Council’s Current Proposed budget include </a:t>
            </a:r>
          </a:p>
          <a:p>
            <a:pPr algn="ctr"/>
            <a:r>
              <a:rPr lang="en-US" sz="2400" b="1" dirty="0" smtClean="0"/>
              <a:t>NO INCREASE </a:t>
            </a:r>
          </a:p>
          <a:p>
            <a:pPr algn="ctr"/>
            <a:r>
              <a:rPr lang="en-US" b="1" dirty="0" smtClean="0"/>
              <a:t>to the mil rate of 31.15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10190" y="1298186"/>
            <a:ext cx="791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 Town Council </a:t>
            </a:r>
            <a:r>
              <a:rPr lang="en-US" sz="2400" b="1" u="sng" dirty="0" smtClean="0"/>
              <a:t>Current</a:t>
            </a:r>
            <a:r>
              <a:rPr lang="en-US" sz="2400" dirty="0" smtClean="0"/>
              <a:t> Proposed Budget: </a:t>
            </a:r>
            <a:r>
              <a:rPr lang="en-US" sz="2400" b="1" dirty="0" smtClean="0"/>
              <a:t>6/13/2022</a:t>
            </a:r>
            <a:endParaRPr lang="en-US" sz="2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102" y="2126748"/>
            <a:ext cx="10948890" cy="227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98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What was cut?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60909" y="1261610"/>
            <a:ext cx="791727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General Government:</a:t>
            </a:r>
          </a:p>
          <a:p>
            <a:endParaRPr lang="en-US" sz="1200" dirty="0" smtClean="0"/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 Elimination of Assistant Town Manager $33,750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Elimination of DPW Maintainer I $55,600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Elimination of Sick &amp; Severance Fund $25,000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Freeze vacant Police position until Jan 1 $9,000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Delay additional DPW summer help $4,900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 smtClean="0"/>
              <a:t> Reduction of Sand/Salt Budget $7,000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 smtClean="0"/>
              <a:t> Reduction of Tree Removal Budget $10,000 </a:t>
            </a:r>
            <a:r>
              <a:rPr lang="en-US" i="1" dirty="0" smtClean="0"/>
              <a:t>(See Capital)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Reduction to Library Budget Requested $7,500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Reduction to LAP/WC Insurance Budget $10,000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 smtClean="0"/>
              <a:t> Reduction of Contingency $10,000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Vacancy Savings $16,600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r>
              <a:rPr lang="en-US" sz="2400" dirty="0" smtClean="0"/>
              <a:t>Total Reductions:  $257,815</a:t>
            </a:r>
          </a:p>
        </p:txBody>
      </p:sp>
    </p:spTree>
    <p:extLst>
      <p:ext uri="{BB962C8B-B14F-4D97-AF65-F5344CB8AC3E}">
        <p14:creationId xmlns:p14="http://schemas.microsoft.com/office/powerpoint/2010/main" val="222149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What was cut?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60909" y="1261610"/>
            <a:ext cx="79172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Board of Education:</a:t>
            </a:r>
          </a:p>
          <a:p>
            <a:endParaRPr lang="en-US" sz="1200" dirty="0" smtClean="0"/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 Council reduced by $315,000</a:t>
            </a:r>
          </a:p>
          <a:p>
            <a:pPr marL="34290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430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0190" y="258011"/>
            <a:ext cx="10018713" cy="912421"/>
          </a:xfrm>
        </p:spPr>
        <p:txBody>
          <a:bodyPr/>
          <a:lstStyle/>
          <a:p>
            <a:r>
              <a:rPr lang="en-US" dirty="0" smtClean="0"/>
              <a:t>What was cut?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60909" y="1261610"/>
            <a:ext cx="791727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Debt Service:</a:t>
            </a:r>
          </a:p>
          <a:p>
            <a:endParaRPr lang="en-US" sz="1200" dirty="0" smtClean="0"/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	</a:t>
            </a:r>
            <a:r>
              <a:rPr lang="en-US" sz="2400" dirty="0" smtClean="0"/>
              <a:t> Delay lease of small dump truck $20,000</a:t>
            </a:r>
          </a:p>
          <a:p>
            <a:pPr marL="342900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Finalized debt issuance in June – </a:t>
            </a:r>
          </a:p>
          <a:p>
            <a:pPr marL="800100" lvl="1" indent="4763">
              <a:buFont typeface="Arial" panose="020B0604020202020204" pitchFamily="34" charset="0"/>
              <a:buChar char="•"/>
            </a:pPr>
            <a:r>
              <a:rPr lang="en-US" sz="2400" dirty="0"/>
              <a:t> I</a:t>
            </a:r>
            <a:r>
              <a:rPr lang="en-US" sz="2400" dirty="0" smtClean="0"/>
              <a:t>ncrease of $99,855 for debt payments</a:t>
            </a:r>
          </a:p>
          <a:p>
            <a:pPr marL="800100" lvl="1" indent="4763">
              <a:buFont typeface="Arial" panose="020B0604020202020204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Use $120,000 of Bond Premium</a:t>
            </a:r>
          </a:p>
          <a:p>
            <a:pPr marL="342900"/>
            <a:endParaRPr lang="en-US" sz="2400" dirty="0" smtClean="0"/>
          </a:p>
          <a:p>
            <a:pPr marL="342900"/>
            <a:r>
              <a:rPr lang="en-US" sz="2400" dirty="0" smtClean="0"/>
              <a:t>Total Reductions: $40,145</a:t>
            </a:r>
          </a:p>
          <a:p>
            <a:pPr marL="34290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158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589</TotalTime>
  <Words>593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Corbel</vt:lpstr>
      <vt:lpstr>Parallax</vt:lpstr>
      <vt:lpstr>Town of Coventry Town Council’s Revised Proposed Budget FY2022 - 2023</vt:lpstr>
      <vt:lpstr>Comparison of FY22 and FY23 Budget</vt:lpstr>
      <vt:lpstr>How did we get here?</vt:lpstr>
      <vt:lpstr>How did we get here?</vt:lpstr>
      <vt:lpstr>How did we get here?</vt:lpstr>
      <vt:lpstr>How did we get here?</vt:lpstr>
      <vt:lpstr>What was cut?</vt:lpstr>
      <vt:lpstr>What was cut?</vt:lpstr>
      <vt:lpstr>What was cut?</vt:lpstr>
      <vt:lpstr>What was cut?</vt:lpstr>
      <vt:lpstr>What was cut?</vt:lpstr>
      <vt:lpstr>Revenue Impacts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Town of Coventry Town Council’s Proposed Budget FY2022 - 2023</dc:title>
  <dc:creator>Amanda Backhaus</dc:creator>
  <cp:lastModifiedBy>Amanda Backhaus</cp:lastModifiedBy>
  <cp:revision>47</cp:revision>
  <cp:lastPrinted>2022-05-24T18:11:41Z</cp:lastPrinted>
  <dcterms:created xsi:type="dcterms:W3CDTF">2022-04-07T21:44:38Z</dcterms:created>
  <dcterms:modified xsi:type="dcterms:W3CDTF">2022-06-20T20:06:18Z</dcterms:modified>
</cp:coreProperties>
</file>