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57" r:id="rId5"/>
    <p:sldId id="261" r:id="rId6"/>
    <p:sldId id="267" r:id="rId7"/>
    <p:sldId id="268" r:id="rId8"/>
    <p:sldId id="271" r:id="rId9"/>
    <p:sldId id="262" r:id="rId10"/>
    <p:sldId id="269" r:id="rId11"/>
    <p:sldId id="270" r:id="rId12"/>
    <p:sldId id="275" r:id="rId13"/>
    <p:sldId id="272" r:id="rId14"/>
    <p:sldId id="273" r:id="rId15"/>
    <p:sldId id="264" r:id="rId1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5/25/2022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5714A6-B61C-4E92-A7A5-8997D99F3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22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5/25/2022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0B9F14-FBEA-445D-B10B-58DBEF9E0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39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925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694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00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06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921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084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7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2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6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2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0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7504" y="2429235"/>
            <a:ext cx="8525518" cy="137307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Town of Coventry</a:t>
            </a:r>
            <a:br>
              <a:rPr lang="en-US" sz="3600" dirty="0" smtClean="0"/>
            </a:br>
            <a:r>
              <a:rPr lang="en-US" sz="3600" dirty="0" smtClean="0"/>
              <a:t>Town Council’s Revised Proposed Budget</a:t>
            </a:r>
            <a:br>
              <a:rPr lang="en-US" sz="3600" dirty="0" smtClean="0"/>
            </a:br>
            <a:r>
              <a:rPr lang="en-US" sz="3600" dirty="0" smtClean="0"/>
              <a:t>FY2022 - 2023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Lisa Thomas, Council Chair</a:t>
            </a:r>
          </a:p>
          <a:p>
            <a:endParaRPr lang="en-US" dirty="0"/>
          </a:p>
          <a:p>
            <a:r>
              <a:rPr lang="en-US" dirty="0" smtClean="0"/>
              <a:t>www.coventryct.org</a:t>
            </a:r>
            <a:endParaRPr lang="en-US" dirty="0"/>
          </a:p>
        </p:txBody>
      </p:sp>
      <p:pic>
        <p:nvPicPr>
          <p:cNvPr id="4" name="Picture 4" descr="Covent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3" y="280641"/>
            <a:ext cx="3094987" cy="19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1073" y="596238"/>
            <a:ext cx="5535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Special Budget Meeting</a:t>
            </a:r>
          </a:p>
          <a:p>
            <a:pPr algn="ctr"/>
            <a:r>
              <a:rPr lang="en-US" sz="4000" dirty="0" smtClean="0"/>
              <a:t>May 25,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118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14" y="235643"/>
            <a:ext cx="10092906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Budget Driver: Personnel Expense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9046" y="1316581"/>
            <a:ext cx="104638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</a:t>
            </a:r>
            <a:r>
              <a:rPr lang="en-US" dirty="0"/>
              <a:t>insurance – 9.0% premium increase due to poor experience. Employee portion of benefits will increase. ($116,100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Pension </a:t>
            </a:r>
            <a:r>
              <a:rPr lang="en-US" dirty="0"/>
              <a:t>expense increased by 4.5% to maintain recommended funding levels. Changes in investment return made to reflect </a:t>
            </a:r>
            <a:r>
              <a:rPr lang="en-US" dirty="0" smtClean="0"/>
              <a:t>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</a:t>
            </a:r>
            <a:r>
              <a:rPr lang="en-US" dirty="0"/>
              <a:t>new positions and additional hours are </a:t>
            </a:r>
            <a:r>
              <a:rPr lang="en-US" dirty="0" smtClean="0"/>
              <a:t>proposed in the original Council budget.  The Assistant Town Manager was removed and the DPW maintainer delayed.  Changes in staffing under the proposed budget are as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>
              <a:buNone/>
            </a:pPr>
            <a:endParaRPr lang="en-US" dirty="0" smtClean="0"/>
          </a:p>
          <a:p>
            <a:pPr marL="914400">
              <a:buNone/>
            </a:pPr>
            <a:endParaRPr lang="en-US" dirty="0"/>
          </a:p>
          <a:p>
            <a:pPr marL="914400">
              <a:buNone/>
            </a:pPr>
            <a:endParaRPr lang="en-US" dirty="0" smtClean="0"/>
          </a:p>
          <a:p>
            <a:pPr marL="914400">
              <a:buNone/>
            </a:pPr>
            <a:endParaRPr lang="en-US" dirty="0"/>
          </a:p>
          <a:p>
            <a:pPr marL="914400">
              <a:buNone/>
            </a:pPr>
            <a:endParaRPr lang="en-US" dirty="0" smtClean="0"/>
          </a:p>
          <a:p>
            <a:pPr marL="914400">
              <a:buNone/>
            </a:pPr>
            <a:endParaRPr lang="en-US" sz="900" dirty="0" smtClean="0"/>
          </a:p>
          <a:p>
            <a:pPr marL="914400">
              <a:buNone/>
            </a:pPr>
            <a:endParaRPr lang="en-US" dirty="0"/>
          </a:p>
          <a:p>
            <a:r>
              <a:rPr lang="en-US" dirty="0"/>
              <a:t>Personnel services (wages and benefits), which makes up </a:t>
            </a:r>
            <a:r>
              <a:rPr lang="en-US" dirty="0" smtClean="0"/>
              <a:t>74.3% </a:t>
            </a:r>
            <a:r>
              <a:rPr lang="en-US" dirty="0"/>
              <a:t>of the Town Budget,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increasing </a:t>
            </a:r>
            <a:r>
              <a:rPr lang="en-US" dirty="0" smtClean="0"/>
              <a:t>$463,937 </a:t>
            </a:r>
            <a:r>
              <a:rPr lang="en-US" dirty="0"/>
              <a:t>over prior year </a:t>
            </a:r>
            <a:r>
              <a:rPr lang="en-US" dirty="0" smtClean="0"/>
              <a:t>(5.99%).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51406"/>
              </p:ext>
            </p:extLst>
          </p:nvPr>
        </p:nvGraphicFramePr>
        <p:xfrm>
          <a:off x="2657361" y="3363749"/>
          <a:ext cx="6892081" cy="186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955">
                  <a:extLst>
                    <a:ext uri="{9D8B030D-6E8A-4147-A177-3AD203B41FA5}">
                      <a16:colId xmlns:a16="http://schemas.microsoft.com/office/drawing/2014/main" val="37855102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85813000"/>
                    </a:ext>
                  </a:extLst>
                </a:gridCol>
                <a:gridCol w="1232769">
                  <a:extLst>
                    <a:ext uri="{9D8B030D-6E8A-4147-A177-3AD203B41FA5}">
                      <a16:colId xmlns:a16="http://schemas.microsoft.com/office/drawing/2014/main" val="34790917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363529"/>
                    </a:ext>
                  </a:extLst>
                </a:gridCol>
                <a:gridCol w="1273279">
                  <a:extLst>
                    <a:ext uri="{9D8B030D-6E8A-4147-A177-3AD203B41FA5}">
                      <a16:colId xmlns:a16="http://schemas.microsoft.com/office/drawing/2014/main" val="31155691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44527149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3721262999"/>
                    </a:ext>
                  </a:extLst>
                </a:gridCol>
              </a:tblGrid>
              <a:tr h="28969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FY22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FY23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04331"/>
                  </a:ext>
                </a:extLst>
              </a:tr>
              <a:tr h="2896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 Government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15.96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42914"/>
                  </a:ext>
                </a:extLst>
              </a:tr>
              <a:tr h="2896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Safety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98994"/>
                  </a:ext>
                </a:extLst>
              </a:tr>
              <a:tr h="2896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Works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85108"/>
                  </a:ext>
                </a:extLst>
              </a:tr>
              <a:tr h="2896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Human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64735"/>
                  </a:ext>
                </a:extLst>
              </a:tr>
              <a:tr h="340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Civic &amp; Culture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82538"/>
                  </a:ext>
                </a:extLst>
              </a:tr>
            </a:tbl>
          </a:graphicData>
        </a:graphic>
      </p:graphicFrame>
      <p:sp>
        <p:nvSpPr>
          <p:cNvPr id="6" name="Explosion 2 5"/>
          <p:cNvSpPr/>
          <p:nvPr/>
        </p:nvSpPr>
        <p:spPr>
          <a:xfrm>
            <a:off x="9549442" y="3200399"/>
            <a:ext cx="2642558" cy="300199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 increase of only 0.74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0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104" y="271732"/>
            <a:ext cx="10018713" cy="1752599"/>
          </a:xfrm>
        </p:spPr>
        <p:txBody>
          <a:bodyPr/>
          <a:lstStyle/>
          <a:p>
            <a:r>
              <a:rPr lang="en-US" dirty="0" smtClean="0"/>
              <a:t>Capital Budget Highlights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3553" y="2024331"/>
            <a:ext cx="458925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budget increased by </a:t>
            </a:r>
            <a:r>
              <a:rPr lang="en-US" dirty="0" smtClean="0"/>
              <a:t>$6,470 or 0.90%. </a:t>
            </a:r>
            <a:r>
              <a:rPr lang="en-US" dirty="0"/>
              <a:t>No funding for </a:t>
            </a:r>
            <a:r>
              <a:rPr lang="en-US" dirty="0" smtClean="0"/>
              <a:t>CNREF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Sustainability </a:t>
            </a:r>
            <a:r>
              <a:rPr lang="en-US" dirty="0"/>
              <a:t>level is $1,000,000 (proposed is at 82% of </a:t>
            </a:r>
            <a:r>
              <a:rPr lang="en-US" dirty="0" smtClean="0"/>
              <a:t>target)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</a:t>
            </a:r>
            <a:r>
              <a:rPr lang="en-US" dirty="0"/>
              <a:t>restoration of several Education projects after elimination of all projects 2 years ago at suggestion of Board to address </a:t>
            </a:r>
            <a:r>
              <a:rPr lang="en-US" dirty="0" smtClean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FY20 the Capital Budget was $932,000.  This proposal is still </a:t>
            </a:r>
            <a:r>
              <a:rPr lang="en-US" dirty="0" smtClean="0"/>
              <a:t>$206,000 </a:t>
            </a:r>
            <a:r>
              <a:rPr lang="en-US" dirty="0"/>
              <a:t>less than Pre-</a:t>
            </a:r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smtClean="0"/>
              <a:t>spending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1883289"/>
            <a:ext cx="5634381" cy="35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081" y="237227"/>
            <a:ext cx="10018713" cy="1752599"/>
          </a:xfrm>
        </p:spPr>
        <p:txBody>
          <a:bodyPr/>
          <a:lstStyle/>
          <a:p>
            <a:r>
              <a:rPr lang="en-US" dirty="0" smtClean="0"/>
              <a:t>Capital Projects – General Fund Funded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4948" y="2699683"/>
            <a:ext cx="4589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Town Council has further reduced the Capital budget by $30,000.  This reduction will impact the Education Computer Upgrades.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57" y="2070340"/>
            <a:ext cx="6045744" cy="36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960" y="237226"/>
            <a:ext cx="10018713" cy="1752599"/>
          </a:xfrm>
        </p:spPr>
        <p:txBody>
          <a:bodyPr/>
          <a:lstStyle/>
          <a:p>
            <a:r>
              <a:rPr lang="en-US" dirty="0" smtClean="0"/>
              <a:t>Debt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679" y="2087593"/>
            <a:ext cx="5417388" cy="4041785"/>
          </a:xfrm>
        </p:spPr>
        <p:txBody>
          <a:bodyPr>
            <a:normAutofit/>
          </a:bodyPr>
          <a:lstStyle/>
          <a:p>
            <a:r>
              <a:rPr lang="en-US" sz="2000" dirty="0"/>
              <a:t>Debt Service is </a:t>
            </a:r>
            <a:r>
              <a:rPr lang="en-US" sz="2000" dirty="0" smtClean="0"/>
              <a:t>6.7% </a:t>
            </a:r>
            <a:r>
              <a:rPr lang="en-US" sz="2000" dirty="0"/>
              <a:t>or </a:t>
            </a:r>
            <a:r>
              <a:rPr lang="en-US" sz="2000" dirty="0" smtClean="0"/>
              <a:t>$190,756 </a:t>
            </a:r>
            <a:r>
              <a:rPr lang="en-US" sz="2000" dirty="0"/>
              <a:t>increase. Includes projected issuance of </a:t>
            </a:r>
            <a:r>
              <a:rPr lang="en-US" sz="2000" dirty="0" smtClean="0"/>
              <a:t>debt which was previously approved by taxpayers for:</a:t>
            </a:r>
          </a:p>
          <a:p>
            <a:pPr lvl="1"/>
            <a:r>
              <a:rPr lang="en-US" sz="1600" dirty="0" smtClean="0"/>
              <a:t>Library </a:t>
            </a:r>
            <a:r>
              <a:rPr lang="en-US" sz="1600" dirty="0"/>
              <a:t>renovation ($750,000), </a:t>
            </a:r>
            <a:endParaRPr lang="en-US" sz="1600" dirty="0" smtClean="0"/>
          </a:p>
          <a:p>
            <a:pPr lvl="1"/>
            <a:r>
              <a:rPr lang="en-US" sz="1600" dirty="0" smtClean="0"/>
              <a:t>School </a:t>
            </a:r>
            <a:r>
              <a:rPr lang="en-US" sz="1600" dirty="0"/>
              <a:t>roof replacement ($3,105,000) </a:t>
            </a:r>
            <a:endParaRPr lang="en-US" sz="1600" dirty="0" smtClean="0"/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oftball </a:t>
            </a:r>
            <a:r>
              <a:rPr lang="en-US" sz="1600" dirty="0"/>
              <a:t>field ($325,000).  </a:t>
            </a:r>
            <a:endParaRPr lang="en-US" sz="1100" dirty="0" smtClean="0"/>
          </a:p>
          <a:p>
            <a:pPr marL="457200" lvl="1" indent="0">
              <a:buNone/>
            </a:pPr>
            <a:r>
              <a:rPr lang="en-US" dirty="0" smtClean="0"/>
              <a:t>This </a:t>
            </a:r>
            <a:r>
              <a:rPr lang="en-US" dirty="0"/>
              <a:t>increase represents less than 0.2 mils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smtClean="0"/>
              <a:t>Debt </a:t>
            </a:r>
            <a:r>
              <a:rPr lang="en-US" sz="2000" dirty="0"/>
              <a:t>service is </a:t>
            </a:r>
            <a:r>
              <a:rPr lang="en-US" sz="2000" dirty="0" smtClean="0"/>
              <a:t>11.8% </a:t>
            </a:r>
            <a:r>
              <a:rPr lang="en-US" sz="2000" dirty="0"/>
              <a:t>of the proposed </a:t>
            </a:r>
            <a:r>
              <a:rPr lang="en-US" sz="2000" dirty="0" smtClean="0"/>
              <a:t>budget increase. 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1" y="1827277"/>
            <a:ext cx="5080958" cy="39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070" y="283104"/>
            <a:ext cx="10018713" cy="1752599"/>
          </a:xfrm>
        </p:spPr>
        <p:txBody>
          <a:bodyPr/>
          <a:lstStyle/>
          <a:p>
            <a:r>
              <a:rPr lang="en-US" dirty="0" smtClean="0"/>
              <a:t>Ambulance Transfer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495" y="2035701"/>
            <a:ext cx="9613861" cy="35993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Transfer Request of $437,500 included in the FY23 budget </a:t>
            </a:r>
          </a:p>
          <a:p>
            <a:r>
              <a:rPr lang="en-US" dirty="0" smtClean="0"/>
              <a:t>Total transfer represents 0.42 mil.  The Council has authorized $250,000 in American Rescue Act funding to help offset this cost – resulting in a mil </a:t>
            </a:r>
            <a:r>
              <a:rPr lang="en-US" dirty="0" err="1" smtClean="0"/>
              <a:t>imapact</a:t>
            </a:r>
            <a:r>
              <a:rPr lang="en-US" dirty="0" smtClean="0"/>
              <a:t> of 0.18 mil.</a:t>
            </a:r>
          </a:p>
          <a:p>
            <a:r>
              <a:rPr lang="en-US" dirty="0" smtClean="0"/>
              <a:t>Provides 24/7 ambulance coverage to the Town</a:t>
            </a:r>
          </a:p>
          <a:p>
            <a:r>
              <a:rPr lang="en-US" dirty="0" smtClean="0"/>
              <a:t>Decrease in volunteers, limited transport reimbursement (50% Medicare and 30% Medicaid)</a:t>
            </a:r>
          </a:p>
          <a:p>
            <a:r>
              <a:rPr lang="en-US" dirty="0" smtClean="0"/>
              <a:t>Without this transfer, residents will rely on mutual aid from other Towns which can significantly impact response time</a:t>
            </a:r>
          </a:p>
          <a:p>
            <a:pPr marL="0" indent="0">
              <a:buNone/>
            </a:pPr>
            <a:endParaRPr lang="en-US" sz="1400" u="sng" dirty="0" smtClean="0"/>
          </a:p>
          <a:p>
            <a:pPr marL="0" indent="0" algn="ctr">
              <a:buNone/>
            </a:pPr>
            <a:r>
              <a:rPr lang="en-US" sz="2800" u="sng" dirty="0" smtClean="0"/>
              <a:t>Total transfer equals </a:t>
            </a:r>
            <a:r>
              <a:rPr lang="en-US" sz="2800" b="1" u="sng" dirty="0" smtClean="0"/>
              <a:t>ONLY 1.0% </a:t>
            </a:r>
            <a:r>
              <a:rPr lang="en-US" sz="2800" u="sng" dirty="0" smtClean="0"/>
              <a:t>of the Total Budget</a:t>
            </a:r>
            <a:r>
              <a:rPr lang="en-US" sz="2800" dirty="0"/>
              <a:t>!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366" y="508609"/>
            <a:ext cx="3048842" cy="1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vent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4" y="570781"/>
            <a:ext cx="3094987" cy="19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9366" y="186060"/>
            <a:ext cx="3655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Budget Vote?!</a:t>
            </a:r>
            <a:endParaRPr lang="en-US" sz="4400" dirty="0"/>
          </a:p>
        </p:txBody>
      </p:sp>
      <p:pic>
        <p:nvPicPr>
          <p:cNvPr id="4" name="Picture 4" descr="MCj02809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39" y="2064589"/>
            <a:ext cx="2514600" cy="26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9772" y="2868559"/>
            <a:ext cx="77752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b="1" dirty="0" smtClean="0"/>
              <a:t>Vote: Tuesday June 7, 2022</a:t>
            </a:r>
          </a:p>
          <a:p>
            <a:pPr lvl="1"/>
            <a:r>
              <a:rPr lang="en-US" dirty="0" smtClean="0"/>
              <a:t>6:00 AM to 8:00 PM</a:t>
            </a:r>
          </a:p>
          <a:p>
            <a:pPr lvl="1"/>
            <a:r>
              <a:rPr lang="en-US" dirty="0" smtClean="0"/>
              <a:t>District 1:  Station 118 (CVFA Firehouse)</a:t>
            </a:r>
          </a:p>
          <a:p>
            <a:pPr lvl="1"/>
            <a:r>
              <a:rPr lang="en-US" dirty="0" smtClean="0"/>
              <a:t>District 2:  Station 218 (NCFD Firehouse)</a:t>
            </a:r>
          </a:p>
          <a:p>
            <a:pPr lvl="1"/>
            <a:endParaRPr lang="en-US" sz="12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Absentee Ballots will be available at the Office of the Town Clerk during business hours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26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210" y="211347"/>
            <a:ext cx="10018713" cy="1752599"/>
          </a:xfrm>
        </p:spPr>
        <p:txBody>
          <a:bodyPr/>
          <a:lstStyle/>
          <a:p>
            <a:r>
              <a:rPr lang="en-US" dirty="0" smtClean="0"/>
              <a:t>Highlights of Proposed 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27587" y="2371456"/>
            <a:ext cx="357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proposed FY2023 budget increases total spending by $1,618,560 or 3.82%.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6111" y="4796287"/>
            <a:ext cx="923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$150,000 use of fund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ambulance subsidy for 24/7 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Only 1% of total expenditure budget proposed!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Revised Council proposed budget currently would require a mil rate of 31.61, a 0.46 or 1.48% increase.  This is a reduction from their initial budget which included an increase of 0.84 or 2.70%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111" y="1747644"/>
            <a:ext cx="5589230" cy="28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38" y="222806"/>
            <a:ext cx="10018713" cy="1752599"/>
          </a:xfrm>
        </p:spPr>
        <p:txBody>
          <a:bodyPr/>
          <a:lstStyle/>
          <a:p>
            <a:r>
              <a:rPr lang="en-US" dirty="0" smtClean="0"/>
              <a:t>Comparison of FY22 and FY23 Budget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63" y="1834802"/>
            <a:ext cx="6951019" cy="199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892" y="4117821"/>
            <a:ext cx="3820803" cy="23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90" y="258011"/>
            <a:ext cx="10018713" cy="1752599"/>
          </a:xfrm>
        </p:spPr>
        <p:txBody>
          <a:bodyPr/>
          <a:lstStyle/>
          <a:p>
            <a:r>
              <a:rPr lang="en-US" dirty="0" smtClean="0"/>
              <a:t>FY22 Budget Impacts on FY23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81254"/>
              </p:ext>
            </p:extLst>
          </p:nvPr>
        </p:nvGraphicFramePr>
        <p:xfrm>
          <a:off x="1246785" y="1833512"/>
          <a:ext cx="8600827" cy="41361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81239">
                  <a:extLst>
                    <a:ext uri="{9D8B030D-6E8A-4147-A177-3AD203B41FA5}">
                      <a16:colId xmlns:a16="http://schemas.microsoft.com/office/drawing/2014/main" val="3482899680"/>
                    </a:ext>
                  </a:extLst>
                </a:gridCol>
                <a:gridCol w="1519530">
                  <a:extLst>
                    <a:ext uri="{9D8B030D-6E8A-4147-A177-3AD203B41FA5}">
                      <a16:colId xmlns:a16="http://schemas.microsoft.com/office/drawing/2014/main" val="689949458"/>
                    </a:ext>
                  </a:extLst>
                </a:gridCol>
                <a:gridCol w="1535956">
                  <a:extLst>
                    <a:ext uri="{9D8B030D-6E8A-4147-A177-3AD203B41FA5}">
                      <a16:colId xmlns:a16="http://schemas.microsoft.com/office/drawing/2014/main" val="3455790962"/>
                    </a:ext>
                  </a:extLst>
                </a:gridCol>
                <a:gridCol w="1503102">
                  <a:extLst>
                    <a:ext uri="{9D8B030D-6E8A-4147-A177-3AD203B41FA5}">
                      <a16:colId xmlns:a16="http://schemas.microsoft.com/office/drawing/2014/main" val="1741911406"/>
                    </a:ext>
                  </a:extLst>
                </a:gridCol>
                <a:gridCol w="961000">
                  <a:extLst>
                    <a:ext uri="{9D8B030D-6E8A-4147-A177-3AD203B41FA5}">
                      <a16:colId xmlns:a16="http://schemas.microsoft.com/office/drawing/2014/main" val="4211403962"/>
                    </a:ext>
                  </a:extLst>
                </a:gridCol>
              </a:tblGrid>
              <a:tr h="8443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FY22</a:t>
                      </a:r>
                      <a:r>
                        <a:rPr lang="en-US" baseline="0" dirty="0" smtClean="0"/>
                        <a:t> Budget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FY23 Budget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 Impact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40150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27143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ARP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($100,000)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(0.09)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85431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Use of Fund</a:t>
                      </a:r>
                      <a:r>
                        <a:rPr lang="en-US" baseline="0" dirty="0" smtClean="0"/>
                        <a:t>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73069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Sewer Debt</a:t>
                      </a:r>
                      <a:r>
                        <a:rPr lang="en-US" baseline="0" dirty="0" smtClean="0"/>
                        <a:t>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$478,993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$123,993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57914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25590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02451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Restore</a:t>
                      </a:r>
                      <a:r>
                        <a:rPr lang="en-US" baseline="0" dirty="0" smtClean="0"/>
                        <a:t> Police Officer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75663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r>
                        <a:rPr lang="en-US" dirty="0" smtClean="0"/>
                        <a:t>Ambulance Fund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$437,500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$437,500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35103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$734,993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52425"/>
                  </a:ext>
                </a:extLst>
              </a:tr>
            </a:tbl>
          </a:graphicData>
        </a:graphic>
      </p:graphicFrame>
      <p:sp>
        <p:nvSpPr>
          <p:cNvPr id="6" name="Explosion 2 5"/>
          <p:cNvSpPr/>
          <p:nvPr/>
        </p:nvSpPr>
        <p:spPr>
          <a:xfrm>
            <a:off x="9657272" y="2172290"/>
            <a:ext cx="2781300" cy="34586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Proposed mil increase is 0.46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058" y="214256"/>
            <a:ext cx="10018713" cy="1752599"/>
          </a:xfrm>
        </p:spPr>
        <p:txBody>
          <a:bodyPr/>
          <a:lstStyle/>
          <a:p>
            <a:r>
              <a:rPr lang="en-US" dirty="0" smtClean="0"/>
              <a:t>Council Adjustments from Original Budget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37" y="1900303"/>
            <a:ext cx="8197462" cy="2492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773" y="4636643"/>
            <a:ext cx="11131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Council reductions from their original proposed budget include removal of Assistant Town Manager, delay of hiring DPW Maintainer 1 to January 1, reduction in salt and tree removal budgets, $10,000 in staff turnover savings identified subsequent to the original budget, a reduction to the Board of Education operating and capital budgets, and </a:t>
            </a:r>
            <a:r>
              <a:rPr lang="en-US" dirty="0" smtClean="0"/>
              <a:t>cutting the </a:t>
            </a:r>
            <a:r>
              <a:rPr lang="en-US" dirty="0" smtClean="0"/>
              <a:t>lease purchasing a pick up truck.</a:t>
            </a:r>
          </a:p>
          <a:p>
            <a:endParaRPr lang="en-US" dirty="0"/>
          </a:p>
          <a:p>
            <a:r>
              <a:rPr lang="en-US" dirty="0" smtClean="0"/>
              <a:t>		In </a:t>
            </a:r>
            <a:r>
              <a:rPr lang="en-US" dirty="0" smtClean="0"/>
              <a:t>addition, the Council authorized an additional $200,000 in American Rescue Plan funds to be used </a:t>
            </a:r>
            <a:r>
              <a:rPr lang="en-US" dirty="0" smtClean="0"/>
              <a:t>			towards </a:t>
            </a:r>
            <a:r>
              <a:rPr lang="en-US" dirty="0" smtClean="0"/>
              <a:t>the FY23 budget to help offset the increased cost of ambulance service to tax payers.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0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575" y="237227"/>
            <a:ext cx="10018713" cy="1752599"/>
          </a:xfrm>
        </p:spPr>
        <p:txBody>
          <a:bodyPr/>
          <a:lstStyle/>
          <a:p>
            <a:r>
              <a:rPr lang="en-US" dirty="0" smtClean="0"/>
              <a:t>Where do we get our Revenue?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8347" y="1669484"/>
            <a:ext cx="5279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revenuers based on Governor’s proposed State budget.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Grand List growth of 3.64% from prior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Tax collection rate restored to past practice formula at 98.80%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out of COVID 19 use:  $150,000 use of fund balance and $250,000 of American Rescue Plan funding proposed.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Current proposal requires estimated mil rate of 31.61, an increase of 0.46 mil or 1.48% (lower than original budget proposal of  an increase of 0.84 mil or 2.70%). </a:t>
            </a:r>
            <a:r>
              <a:rPr lang="en-US" b="1" dirty="0" smtClean="0">
                <a:solidFill>
                  <a:srgbClr val="FF0000"/>
                </a:solidFill>
              </a:rPr>
              <a:t>SUBJECT </a:t>
            </a:r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COUNCIL </a:t>
            </a:r>
            <a:r>
              <a:rPr lang="en-US" b="1" dirty="0" smtClean="0">
                <a:solidFill>
                  <a:srgbClr val="FF0000"/>
                </a:solidFill>
              </a:rPr>
              <a:t>AUTHORIZATION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1" y="1762115"/>
            <a:ext cx="5686243" cy="34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4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510" y="226774"/>
            <a:ext cx="10018713" cy="1752599"/>
          </a:xfrm>
        </p:spPr>
        <p:txBody>
          <a:bodyPr/>
          <a:lstStyle/>
          <a:p>
            <a:r>
              <a:rPr lang="en-US" dirty="0" smtClean="0"/>
              <a:t>Where does your Money Go??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6334" y="5066689"/>
            <a:ext cx="1105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Median house assessed at $179,890 ($252,700 market value)</a:t>
            </a:r>
          </a:p>
          <a:p>
            <a:pPr algn="ctr"/>
            <a:r>
              <a:rPr lang="en-US" sz="2400" dirty="0" smtClean="0"/>
              <a:t>Total proposed tax per year:  $5,591</a:t>
            </a:r>
          </a:p>
          <a:p>
            <a:pPr algn="ctr"/>
            <a:r>
              <a:rPr lang="en-US" sz="2400" dirty="0" smtClean="0"/>
              <a:t>A monthly increase of $6.78</a:t>
            </a:r>
          </a:p>
          <a:p>
            <a:pPr algn="ctr"/>
            <a:r>
              <a:rPr lang="en-US" sz="2400" dirty="0" smtClean="0"/>
              <a:t>Council original budget was an increase of $12.38 from previous year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11" y="1979373"/>
            <a:ext cx="5699155" cy="29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1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454" y="238065"/>
            <a:ext cx="10018713" cy="1752599"/>
          </a:xfrm>
        </p:spPr>
        <p:txBody>
          <a:bodyPr/>
          <a:lstStyle/>
          <a:p>
            <a:r>
              <a:rPr lang="en-US" dirty="0" smtClean="0"/>
              <a:t>Breakdown of Cost of Town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251" y="5287326"/>
            <a:ext cx="9613861" cy="837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General Government represents $1,403 of the median bill of $5,591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smtClean="0"/>
              <a:t>25.1% of total bill)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41" y="1990664"/>
            <a:ext cx="5500965" cy="30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7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213" y="256167"/>
            <a:ext cx="10018713" cy="1752599"/>
          </a:xfrm>
        </p:spPr>
        <p:txBody>
          <a:bodyPr/>
          <a:lstStyle/>
          <a:p>
            <a:r>
              <a:rPr lang="en-US" dirty="0" smtClean="0"/>
              <a:t>Details of Changes to Town Budget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22" y="1803967"/>
            <a:ext cx="7089494" cy="190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738" y="2395857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by</a:t>
            </a:r>
          </a:p>
          <a:p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7738" y="4516143"/>
            <a:ext cx="1907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Council changes </a:t>
            </a:r>
          </a:p>
          <a:p>
            <a:r>
              <a:rPr lang="en-US" dirty="0" smtClean="0"/>
              <a:t>From original</a:t>
            </a:r>
          </a:p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21" y="4150559"/>
            <a:ext cx="7089495" cy="2208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02316" y="4516143"/>
            <a:ext cx="1892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 this decrease, $67,750 was related to personnel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7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490</TotalTime>
  <Words>942</Words>
  <Application>Microsoft Office PowerPoint</Application>
  <PresentationFormat>Widescreen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Parallax</vt:lpstr>
      <vt:lpstr>Town of Coventry Town Council’s Revised Proposed Budget FY2022 - 2023</vt:lpstr>
      <vt:lpstr>Highlights of Proposed Budget</vt:lpstr>
      <vt:lpstr>Comparison of FY22 and FY23 Budget</vt:lpstr>
      <vt:lpstr>FY22 Budget Impacts on FY23</vt:lpstr>
      <vt:lpstr>Council Adjustments from Original Budget</vt:lpstr>
      <vt:lpstr>Where do we get our Revenue?</vt:lpstr>
      <vt:lpstr>Where does your Money Go??</vt:lpstr>
      <vt:lpstr>Breakdown of Cost of Town Services</vt:lpstr>
      <vt:lpstr>Details of Changes to Town Budget</vt:lpstr>
      <vt:lpstr>Main Budget Driver: Personnel Expense Changes</vt:lpstr>
      <vt:lpstr>Capital Budget Highlights</vt:lpstr>
      <vt:lpstr>Capital Projects – General Fund Funded</vt:lpstr>
      <vt:lpstr>Debt Service</vt:lpstr>
      <vt:lpstr>Ambulance Transfer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Coventry Town Council’s Proposed Budget FY2022 - 2023</dc:title>
  <dc:creator>Amanda Backhaus</dc:creator>
  <cp:lastModifiedBy>Amanda Backhaus</cp:lastModifiedBy>
  <cp:revision>35</cp:revision>
  <cp:lastPrinted>2022-05-24T18:11:41Z</cp:lastPrinted>
  <dcterms:created xsi:type="dcterms:W3CDTF">2022-04-07T21:44:38Z</dcterms:created>
  <dcterms:modified xsi:type="dcterms:W3CDTF">2022-05-24T18:11:46Z</dcterms:modified>
</cp:coreProperties>
</file>