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7" r:id="rId4"/>
    <p:sldId id="259" r:id="rId5"/>
    <p:sldId id="261" r:id="rId6"/>
    <p:sldId id="262" r:id="rId7"/>
    <p:sldId id="267" r:id="rId8"/>
    <p:sldId id="268" r:id="rId9"/>
    <p:sldId id="271" r:id="rId10"/>
    <p:sldId id="269" r:id="rId11"/>
    <p:sldId id="270" r:id="rId12"/>
    <p:sldId id="275" r:id="rId13"/>
    <p:sldId id="274" r:id="rId14"/>
    <p:sldId id="272" r:id="rId15"/>
    <p:sldId id="273" r:id="rId16"/>
    <p:sldId id="26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EC7D2-0676-46DA-A39F-4B1B9FCDB809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B9F14-FBEA-445D-B10B-58DBEF9E0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33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4/19/2022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4/19/2022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4/19/2022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4/19/2022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4/19/2022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4/19/2022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4/19/2022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4/19/2022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4/19/2022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4/19/2022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4/19/2022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4/19/2022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4/19/2022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4/19/2022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4/19/2022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4/19/2022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4/19/2022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4/19/2022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828599"/>
            <a:ext cx="8144134" cy="1373070"/>
          </a:xfrm>
        </p:spPr>
        <p:txBody>
          <a:bodyPr/>
          <a:lstStyle/>
          <a:p>
            <a:r>
              <a:rPr lang="en-US" sz="3600" dirty="0" smtClean="0"/>
              <a:t>Town of Coventry</a:t>
            </a:r>
            <a:br>
              <a:rPr lang="en-US" sz="3600" dirty="0" smtClean="0"/>
            </a:br>
            <a:r>
              <a:rPr lang="en-US" sz="3600" dirty="0" smtClean="0"/>
              <a:t>Town Council’s Proposed Budget</a:t>
            </a:r>
            <a:br>
              <a:rPr lang="en-US" sz="3600" dirty="0" smtClean="0"/>
            </a:br>
            <a:r>
              <a:rPr lang="en-US" sz="3600" dirty="0" smtClean="0"/>
              <a:t>FY2022 - 2023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Lisa Thomas, Council Chair</a:t>
            </a:r>
          </a:p>
          <a:p>
            <a:endParaRPr lang="en-US" dirty="0"/>
          </a:p>
          <a:p>
            <a:r>
              <a:rPr lang="en-US" dirty="0" smtClean="0"/>
              <a:t>www.coventryct.org</a:t>
            </a:r>
            <a:endParaRPr lang="en-US" dirty="0"/>
          </a:p>
        </p:txBody>
      </p:sp>
      <p:pic>
        <p:nvPicPr>
          <p:cNvPr id="4" name="Picture 4" descr="Coventry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483" y="280641"/>
            <a:ext cx="3094987" cy="195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42453" y="596238"/>
            <a:ext cx="50327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Annual Town Meeting</a:t>
            </a:r>
          </a:p>
          <a:p>
            <a:pPr algn="ctr"/>
            <a:r>
              <a:rPr lang="en-US" sz="4000" dirty="0" smtClean="0"/>
              <a:t>April 24, 2022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51187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563" y="753228"/>
            <a:ext cx="10092906" cy="1080938"/>
          </a:xfrm>
        </p:spPr>
        <p:txBody>
          <a:bodyPr/>
          <a:lstStyle/>
          <a:p>
            <a:r>
              <a:rPr lang="en-US" dirty="0" smtClean="0"/>
              <a:t>Main Budget Driver: Personnel </a:t>
            </a:r>
            <a:r>
              <a:rPr lang="en-US" dirty="0" smtClean="0"/>
              <a:t>Expense Changes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7585" y="2294626"/>
            <a:ext cx="1046384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Two unions have approved contracts for July 1.  Wages for non-union and settled contract vary from 2.25% to 2.5% depending on union, with increases in insurance cost share. Town is currently in negotiations for AFSCME </a:t>
            </a:r>
            <a:r>
              <a:rPr lang="en-US" dirty="0" smtClean="0"/>
              <a:t>pension.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Health </a:t>
            </a:r>
            <a:r>
              <a:rPr lang="en-US" dirty="0"/>
              <a:t>insurance – 9.0% premium increase due to poor experience. Employee portion of benefits will increase. ($116,100</a:t>
            </a:r>
            <a:r>
              <a:rPr lang="en-US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Pension </a:t>
            </a:r>
            <a:r>
              <a:rPr lang="en-US" dirty="0"/>
              <a:t>expense increased by 4.5% to maintain recommended funding levels. Changes in investment return made to reflect </a:t>
            </a:r>
            <a:r>
              <a:rPr lang="en-US" dirty="0" smtClean="0"/>
              <a:t>experience.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Several </a:t>
            </a:r>
            <a:r>
              <a:rPr lang="en-US" dirty="0"/>
              <a:t>new positions and additional hours are proposed:</a:t>
            </a:r>
          </a:p>
          <a:p>
            <a:pPr marL="914400">
              <a:buNone/>
            </a:pPr>
            <a:r>
              <a:rPr lang="en-US" dirty="0"/>
              <a:t>7 hours wetlands agent,  full-time custodian instead of contract, one summer laborer, DPW maintainer 1 (10/1), 50% Assistant Town Manager (10/1), PT Engineering Tech (grant offsets), </a:t>
            </a:r>
            <a:r>
              <a:rPr lang="en-US" dirty="0" smtClean="0"/>
              <a:t>Restoring </a:t>
            </a:r>
            <a:r>
              <a:rPr lang="en-US" dirty="0"/>
              <a:t>police </a:t>
            </a:r>
            <a:r>
              <a:rPr lang="en-US" dirty="0" smtClean="0"/>
              <a:t>officer previously frozen </a:t>
            </a:r>
            <a:r>
              <a:rPr lang="en-US" dirty="0"/>
              <a:t>(50%), Captain Promotion (1/1</a:t>
            </a:r>
            <a:r>
              <a:rPr lang="en-US" dirty="0" smtClean="0"/>
              <a:t>).</a:t>
            </a:r>
          </a:p>
          <a:p>
            <a:pPr marL="914400">
              <a:buNone/>
            </a:pPr>
            <a:endParaRPr lang="en-US" dirty="0"/>
          </a:p>
          <a:p>
            <a:r>
              <a:rPr lang="en-US" dirty="0"/>
              <a:t>Personnel services (wages and benefits), which makes up </a:t>
            </a:r>
            <a:r>
              <a:rPr lang="en-US" dirty="0" smtClean="0"/>
              <a:t>74.3% </a:t>
            </a:r>
            <a:r>
              <a:rPr lang="en-US" dirty="0"/>
              <a:t>of the Town Budget, is increasing </a:t>
            </a:r>
            <a:r>
              <a:rPr lang="en-US" dirty="0" smtClean="0"/>
              <a:t>$531,687 </a:t>
            </a:r>
            <a:r>
              <a:rPr lang="en-US" dirty="0"/>
              <a:t>over prior year </a:t>
            </a:r>
            <a:r>
              <a:rPr lang="en-US" dirty="0" smtClean="0"/>
              <a:t>(6.86%).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602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 Budget Highlights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12943" y="2280875"/>
            <a:ext cx="45892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Capital budget increased by </a:t>
            </a:r>
            <a:r>
              <a:rPr lang="en-US" dirty="0" smtClean="0"/>
              <a:t>$36,470 or 5.07%. </a:t>
            </a:r>
            <a:r>
              <a:rPr lang="en-US" dirty="0"/>
              <a:t>No funding for CNREF ($50,000 </a:t>
            </a:r>
            <a:r>
              <a:rPr lang="en-US" dirty="0" smtClean="0"/>
              <a:t>cut)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Sustainability </a:t>
            </a:r>
            <a:r>
              <a:rPr lang="en-US" dirty="0"/>
              <a:t>level is $1,000,000 (proposed is at 82% of </a:t>
            </a:r>
            <a:r>
              <a:rPr lang="en-US" dirty="0" smtClean="0"/>
              <a:t>target)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Includes </a:t>
            </a:r>
            <a:r>
              <a:rPr lang="en-US" dirty="0"/>
              <a:t>restoration of several Education projects after elimination of all projects 2 years ago at suggestion of Board to address </a:t>
            </a:r>
            <a:r>
              <a:rPr lang="en-US" dirty="0" smtClean="0"/>
              <a:t>Covid-19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</a:t>
            </a:r>
            <a:r>
              <a:rPr lang="en-US" dirty="0"/>
              <a:t>FY20 the Capital Budget was $932,000.  This proposal is still </a:t>
            </a:r>
            <a:r>
              <a:rPr lang="en-US" dirty="0" smtClean="0"/>
              <a:t>$175,500 </a:t>
            </a:r>
            <a:r>
              <a:rPr lang="en-US" dirty="0"/>
              <a:t>less than Pre-</a:t>
            </a:r>
            <a:r>
              <a:rPr lang="en-US" dirty="0" err="1"/>
              <a:t>Covid</a:t>
            </a:r>
            <a:r>
              <a:rPr lang="en-US" dirty="0"/>
              <a:t> spending (equals </a:t>
            </a:r>
            <a:r>
              <a:rPr lang="en-US" dirty="0" smtClean="0"/>
              <a:t>0.16 </a:t>
            </a:r>
            <a:r>
              <a:rPr lang="en-US" dirty="0"/>
              <a:t>mil increase)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56" y="2280875"/>
            <a:ext cx="5901906" cy="372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73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 Projects – General Fund Funded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205" y="2508040"/>
            <a:ext cx="6001571" cy="349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16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 Projects – Other Funding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40" y="2069454"/>
            <a:ext cx="9613861" cy="3599316"/>
          </a:xfrm>
        </p:spPr>
        <p:txBody>
          <a:bodyPr/>
          <a:lstStyle/>
          <a:p>
            <a:r>
              <a:rPr lang="en-US" dirty="0" smtClean="0"/>
              <a:t>LOCIP:</a:t>
            </a:r>
          </a:p>
          <a:p>
            <a:endParaRPr lang="en-US" sz="7200" dirty="0"/>
          </a:p>
          <a:p>
            <a:r>
              <a:rPr lang="en-US" dirty="0" smtClean="0"/>
              <a:t>Other Funds:</a:t>
            </a:r>
          </a:p>
          <a:p>
            <a:endParaRPr lang="en-US" sz="6000" dirty="0"/>
          </a:p>
          <a:p>
            <a:r>
              <a:rPr lang="en-US" dirty="0" smtClean="0"/>
              <a:t>Grants: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546" y="3656180"/>
            <a:ext cx="7120958" cy="1290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546" y="2069454"/>
            <a:ext cx="6734605" cy="13874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0546" y="5174214"/>
            <a:ext cx="6798071" cy="73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26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Debt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7887" y="2355011"/>
            <a:ext cx="5417388" cy="4041785"/>
          </a:xfrm>
        </p:spPr>
        <p:txBody>
          <a:bodyPr>
            <a:normAutofit/>
          </a:bodyPr>
          <a:lstStyle/>
          <a:p>
            <a:r>
              <a:rPr lang="en-US" sz="2000" dirty="0"/>
              <a:t>Debt Service is </a:t>
            </a:r>
            <a:r>
              <a:rPr lang="en-US" sz="2000" dirty="0" smtClean="0"/>
              <a:t>6.7% </a:t>
            </a:r>
            <a:r>
              <a:rPr lang="en-US" sz="2000" dirty="0"/>
              <a:t>or </a:t>
            </a:r>
            <a:r>
              <a:rPr lang="en-US" sz="2000" dirty="0" smtClean="0"/>
              <a:t>$201,756 </a:t>
            </a:r>
            <a:r>
              <a:rPr lang="en-US" sz="2000" dirty="0"/>
              <a:t>increase. Includes projected issuance of debt for the library renovation ($750,000), school roof replacement ($3,105,000) and softball field ($325,000).  This increase represents less than 0.2 mils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en-US" sz="2000" dirty="0"/>
              <a:t>Debt Service for the proposed bond projects is included in the budget to take advantage of debt repayment decline and attractive rates.  </a:t>
            </a:r>
          </a:p>
          <a:p>
            <a:r>
              <a:rPr lang="en-US" sz="2000" dirty="0"/>
              <a:t>Debt service is </a:t>
            </a:r>
            <a:r>
              <a:rPr lang="en-US" sz="2000" dirty="0" smtClean="0"/>
              <a:t>11.1% </a:t>
            </a:r>
            <a:r>
              <a:rPr lang="en-US" sz="2000" dirty="0"/>
              <a:t>of the proposed </a:t>
            </a:r>
            <a:r>
              <a:rPr lang="en-US" sz="2000" dirty="0" smtClean="0"/>
              <a:t>budget increase.  </a:t>
            </a:r>
            <a:endParaRPr lang="en-US" sz="20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1" y="2285999"/>
            <a:ext cx="5289913" cy="411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85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Ambulance Transfer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0" y="2719781"/>
            <a:ext cx="9613861" cy="359931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Transfer Request of $437,500 included in the FY23 budget (represents half of the proposed mil increase)</a:t>
            </a:r>
          </a:p>
          <a:p>
            <a:r>
              <a:rPr lang="en-US" dirty="0" smtClean="0"/>
              <a:t>Provides 24/7 ambulance coverage to the Town</a:t>
            </a:r>
          </a:p>
          <a:p>
            <a:r>
              <a:rPr lang="en-US" dirty="0" smtClean="0"/>
              <a:t>Decrease in volunteers, limited transport reimbursement (50% Medicare and 30% Medicaid)</a:t>
            </a:r>
          </a:p>
          <a:p>
            <a:r>
              <a:rPr lang="en-US" dirty="0" smtClean="0"/>
              <a:t>Without this transfer, residents will rely on mutual aid from other Towns which can significantly impact response time</a:t>
            </a:r>
          </a:p>
          <a:p>
            <a:pPr marL="0" indent="0">
              <a:buNone/>
            </a:pPr>
            <a:endParaRPr lang="en-US" sz="1400" u="sng" dirty="0" smtClean="0"/>
          </a:p>
          <a:p>
            <a:pPr marL="0" indent="0" algn="ctr">
              <a:buNone/>
            </a:pPr>
            <a:r>
              <a:rPr lang="en-US" sz="2800" u="sng" dirty="0" smtClean="0"/>
              <a:t>Total transfer equals </a:t>
            </a:r>
            <a:r>
              <a:rPr lang="en-US" sz="2800" b="1" u="sng" dirty="0" smtClean="0"/>
              <a:t>ONLY 1.0% </a:t>
            </a:r>
            <a:r>
              <a:rPr lang="en-US" sz="2800" u="sng" dirty="0" smtClean="0"/>
              <a:t>of the Total Budget</a:t>
            </a:r>
            <a:r>
              <a:rPr lang="en-US" sz="2800" dirty="0"/>
              <a:t>!</a:t>
            </a: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7721" y="310420"/>
            <a:ext cx="4606461" cy="196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36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oventry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294" y="570781"/>
            <a:ext cx="3094987" cy="195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79366" y="759125"/>
            <a:ext cx="36556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Budget Vote?!</a:t>
            </a:r>
            <a:endParaRPr lang="en-US" sz="4400" dirty="0"/>
          </a:p>
        </p:txBody>
      </p:sp>
      <p:pic>
        <p:nvPicPr>
          <p:cNvPr id="4" name="Picture 4" descr="MCj0280925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439" y="2064589"/>
            <a:ext cx="2514600" cy="260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7842" y="3061436"/>
            <a:ext cx="777527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sz="3200" b="1" dirty="0" smtClean="0"/>
              <a:t>Vote: Tuesday May 3, 2022</a:t>
            </a:r>
          </a:p>
          <a:p>
            <a:pPr lvl="1"/>
            <a:r>
              <a:rPr lang="en-US" dirty="0" smtClean="0"/>
              <a:t>6:00 AM to 8:00 PM</a:t>
            </a:r>
          </a:p>
          <a:p>
            <a:pPr lvl="1"/>
            <a:r>
              <a:rPr lang="en-US" dirty="0" smtClean="0"/>
              <a:t>District 1:  Station 118 (CVFA Firehouse)</a:t>
            </a:r>
          </a:p>
          <a:p>
            <a:pPr lvl="1"/>
            <a:r>
              <a:rPr lang="en-US" dirty="0" smtClean="0"/>
              <a:t>District 2:  Station 218 (NCFD Firehouse)</a:t>
            </a:r>
          </a:p>
          <a:p>
            <a:pPr lvl="1"/>
            <a:endParaRPr lang="en-US" sz="1200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Absentee Ballots will be available at the Office of the Town Clerk during business hours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92686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 of Proposed Budget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116" y="2303253"/>
            <a:ext cx="4681643" cy="25076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39155" y="2561237"/>
            <a:ext cx="3571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proposed FY2023 budget increases total spending by $1,816,310 or 4.28%.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224951" y="5020574"/>
            <a:ext cx="9230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$150,000 use of fund balance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Includes ambulance subsidy for 24/7 staffing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 Only 1% of total expenditure budget proposed!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Council proposed budget currently would require a mil rate of 31.99, a 0.84 or 2.70% </a:t>
            </a:r>
            <a:r>
              <a:rPr lang="en-US" i="1" dirty="0" smtClean="0"/>
              <a:t>(still waiting on final State </a:t>
            </a:r>
            <a:r>
              <a:rPr lang="en-US" i="1" dirty="0" smtClean="0"/>
              <a:t>budget numbers)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20467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FY22 Budget Impacts on FY23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107345"/>
              </p:ext>
            </p:extLst>
          </p:nvPr>
        </p:nvGraphicFramePr>
        <p:xfrm>
          <a:off x="970739" y="2194783"/>
          <a:ext cx="9033024" cy="39776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236073">
                  <a:extLst>
                    <a:ext uri="{9D8B030D-6E8A-4147-A177-3AD203B41FA5}">
                      <a16:colId xmlns:a16="http://schemas.microsoft.com/office/drawing/2014/main" val="3482899680"/>
                    </a:ext>
                  </a:extLst>
                </a:gridCol>
                <a:gridCol w="1595887">
                  <a:extLst>
                    <a:ext uri="{9D8B030D-6E8A-4147-A177-3AD203B41FA5}">
                      <a16:colId xmlns:a16="http://schemas.microsoft.com/office/drawing/2014/main" val="689949458"/>
                    </a:ext>
                  </a:extLst>
                </a:gridCol>
                <a:gridCol w="1613139">
                  <a:extLst>
                    <a:ext uri="{9D8B030D-6E8A-4147-A177-3AD203B41FA5}">
                      <a16:colId xmlns:a16="http://schemas.microsoft.com/office/drawing/2014/main" val="3455790962"/>
                    </a:ext>
                  </a:extLst>
                </a:gridCol>
                <a:gridCol w="1578634">
                  <a:extLst>
                    <a:ext uri="{9D8B030D-6E8A-4147-A177-3AD203B41FA5}">
                      <a16:colId xmlns:a16="http://schemas.microsoft.com/office/drawing/2014/main" val="1741911406"/>
                    </a:ext>
                  </a:extLst>
                </a:gridCol>
                <a:gridCol w="1009291">
                  <a:extLst>
                    <a:ext uri="{9D8B030D-6E8A-4147-A177-3AD203B41FA5}">
                      <a16:colId xmlns:a16="http://schemas.microsoft.com/office/drawing/2014/main" val="42114039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Adopted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FY22</a:t>
                      </a:r>
                      <a:r>
                        <a:rPr lang="en-US" baseline="0" dirty="0" smtClean="0"/>
                        <a:t> Budget</a:t>
                      </a:r>
                      <a:endParaRPr lang="en-US" dirty="0"/>
                    </a:p>
                  </a:txBody>
                  <a:tcPr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Proposed FY23 Budget</a:t>
                      </a:r>
                      <a:endParaRPr lang="en-US" dirty="0"/>
                    </a:p>
                  </a:txBody>
                  <a:tcPr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 Impact</a:t>
                      </a:r>
                      <a:endParaRPr lang="en-US" dirty="0"/>
                    </a:p>
                  </a:txBody>
                  <a:tcPr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Mil</a:t>
                      </a:r>
                      <a:endParaRPr lang="en-US" dirty="0"/>
                    </a:p>
                  </a:txBody>
                  <a:tcPr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140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Revenues: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627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ARP Funding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$150,000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$50,000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0.09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385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 of Fund</a:t>
                      </a:r>
                      <a:r>
                        <a:rPr lang="en-US" baseline="0" dirty="0" smtClean="0"/>
                        <a:t> Balance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$150,000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$50,000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0.05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97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Sewer Debt</a:t>
                      </a:r>
                      <a:r>
                        <a:rPr lang="en-US" baseline="0" dirty="0" smtClean="0"/>
                        <a:t> Transfer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$478,993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$355,000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$123,993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0.12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357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425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Expenses: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702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Restore</a:t>
                      </a:r>
                      <a:r>
                        <a:rPr lang="en-US" baseline="0" dirty="0" smtClean="0"/>
                        <a:t> Police Officer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$23,500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$23,500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975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Ambulance Fund Transfer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$437,500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$437,500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0.42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735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$734,993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0.70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552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9443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FY22 and FY23 Budget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084" y="2072353"/>
            <a:ext cx="6669740" cy="19154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897" y="4118715"/>
            <a:ext cx="3979590" cy="264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556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Council Adjustments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390" y="2527252"/>
            <a:ext cx="8438792" cy="268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704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 of Changes to Town Budget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989" y="2204984"/>
            <a:ext cx="7046152" cy="17976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989" y="4373474"/>
            <a:ext cx="7028850" cy="182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97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get our Revenue?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572" y="2325826"/>
            <a:ext cx="4274820" cy="2758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3079" y="2260121"/>
            <a:ext cx="527936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State revenuers based on Governor’s proposed State budget. </a:t>
            </a:r>
            <a:r>
              <a:rPr lang="en-US" b="1" dirty="0" smtClean="0">
                <a:solidFill>
                  <a:srgbClr val="FF0000"/>
                </a:solidFill>
              </a:rPr>
              <a:t> SUBJECT TO LEGISLATIVE CHANGES </a:t>
            </a:r>
          </a:p>
          <a:p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Grand List growth of 3.64% from prior 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Tax collection rate restored to past practice formula at 98.80%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Phase out of COVID 19 use:  $150,000 use of fund balance and $50,000 of American Rescue Plan funding proposed.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Current proposal requires estimated mil rate of 31.99, an increase of 0.84 mil or 2.70%. </a:t>
            </a:r>
            <a:r>
              <a:rPr lang="en-US" b="1" dirty="0" smtClean="0">
                <a:solidFill>
                  <a:srgbClr val="FF0000"/>
                </a:solidFill>
              </a:rPr>
              <a:t>SUBJECT </a:t>
            </a:r>
            <a:r>
              <a:rPr lang="en-US" b="1" dirty="0">
                <a:solidFill>
                  <a:srgbClr val="FF0000"/>
                </a:solidFill>
              </a:rPr>
              <a:t>TO </a:t>
            </a:r>
            <a:r>
              <a:rPr lang="en-US" b="1" dirty="0" smtClean="0">
                <a:solidFill>
                  <a:srgbClr val="FF0000"/>
                </a:solidFill>
              </a:rPr>
              <a:t>COUNCIL 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42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your Money Go??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751" y="2137194"/>
            <a:ext cx="5822687" cy="31707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62" y="5516101"/>
            <a:ext cx="11059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Median house assessed at $179,890 ($252,700 market value)</a:t>
            </a:r>
          </a:p>
          <a:p>
            <a:pPr algn="ctr"/>
            <a:r>
              <a:rPr lang="en-US" sz="2400" dirty="0" smtClean="0"/>
              <a:t>Total proposed tax per year:  $5,659</a:t>
            </a:r>
          </a:p>
          <a:p>
            <a:pPr algn="ctr"/>
            <a:r>
              <a:rPr lang="en-US" sz="2400" dirty="0" smtClean="0"/>
              <a:t>A monthly increase of $12.38 from previous year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95814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Breakdown of Cost of Town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970" y="5278481"/>
            <a:ext cx="9613861" cy="837648"/>
          </a:xfrm>
        </p:spPr>
        <p:txBody>
          <a:bodyPr/>
          <a:lstStyle/>
          <a:p>
            <a:pPr algn="ctr"/>
            <a:r>
              <a:rPr lang="en-US" dirty="0" smtClean="0"/>
              <a:t>General Government represents $1,424 of the median bill of $5,659 (25.2% of total bill)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9760" y="2180913"/>
            <a:ext cx="4579620" cy="275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479146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254</TotalTime>
  <Words>796</Words>
  <Application>Microsoft Office PowerPoint</Application>
  <PresentationFormat>Widescreen</PresentationFormat>
  <Paragraphs>105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Trebuchet MS</vt:lpstr>
      <vt:lpstr>Berlin</vt:lpstr>
      <vt:lpstr>Town of Coventry Town Council’s Proposed Budget FY2022 - 2023</vt:lpstr>
      <vt:lpstr>Highlights of Proposed Budget</vt:lpstr>
      <vt:lpstr>FY22 Budget Impacts on FY23</vt:lpstr>
      <vt:lpstr>Comparison of FY22 and FY23 Budget</vt:lpstr>
      <vt:lpstr>Council Adjustments</vt:lpstr>
      <vt:lpstr>Details of Changes to Town Budget</vt:lpstr>
      <vt:lpstr>Where do we get our Revenue?</vt:lpstr>
      <vt:lpstr>Where does your Money Go??</vt:lpstr>
      <vt:lpstr>Breakdown of Cost of Town Services</vt:lpstr>
      <vt:lpstr>Main Budget Driver: Personnel Expense Changes</vt:lpstr>
      <vt:lpstr>Capital Budget Highlights</vt:lpstr>
      <vt:lpstr>Capital Projects – General Fund Funded</vt:lpstr>
      <vt:lpstr>Capital Projects – Other Funding Sources</vt:lpstr>
      <vt:lpstr>Debt Service</vt:lpstr>
      <vt:lpstr>Ambulance Transfer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Town of Coventry Town Council’s Proposed Budget FY2022 - 2023</dc:title>
  <dc:creator>Amanda Backhaus</dc:creator>
  <cp:lastModifiedBy>Amanda Backhaus</cp:lastModifiedBy>
  <cp:revision>22</cp:revision>
  <dcterms:created xsi:type="dcterms:W3CDTF">2022-04-07T21:44:38Z</dcterms:created>
  <dcterms:modified xsi:type="dcterms:W3CDTF">2022-04-19T20:31:10Z</dcterms:modified>
</cp:coreProperties>
</file>