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6" r:id="rId4"/>
    <p:sldId id="275" r:id="rId5"/>
    <p:sldId id="292" r:id="rId6"/>
    <p:sldId id="288" r:id="rId7"/>
    <p:sldId id="296" r:id="rId8"/>
    <p:sldId id="258" r:id="rId9"/>
    <p:sldId id="259" r:id="rId10"/>
    <p:sldId id="265" r:id="rId11"/>
    <p:sldId id="286" r:id="rId12"/>
    <p:sldId id="272" r:id="rId13"/>
    <p:sldId id="279" r:id="rId14"/>
    <p:sldId id="294" r:id="rId15"/>
    <p:sldId id="289" r:id="rId16"/>
    <p:sldId id="295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3728" autoAdjust="0"/>
  </p:normalViewPr>
  <p:slideViewPr>
    <p:cSldViewPr>
      <p:cViewPr varScale="1">
        <p:scale>
          <a:sx n="104" d="100"/>
          <a:sy n="104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196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29282" cy="35076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58443"/>
            <a:ext cx="4029282" cy="3507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BC8BC13-B7E0-411E-95D3-3D2F4979FF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12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809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640" y="3329940"/>
            <a:ext cx="7437120" cy="31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8664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809" y="6658664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D8F3013C-3CEF-4698-8667-E9AF7D341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57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C35D8C-268B-418F-B03B-78F9B6182529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F3013C-3CEF-4698-8667-E9AF7D341FC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5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F3013C-3CEF-4698-8667-E9AF7D341FC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45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7CF065-519C-4973-BB35-6913B4B7CF02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734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70425B-E2D7-4263-B55A-263D685C1AE0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69F7BE-A7EA-430E-9A8C-E1AC2B4AC4D8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EA3AE0-E569-4FB3-B451-5275CE4980A1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100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7F7651-1703-44A4-86CE-20B95CAFC6CA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BD4862-A49A-439E-8F65-5297B093DA43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26B4CF-66A0-4C6C-8840-427343EBF232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986" indent="-29114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594" indent="-23291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432" indent="-23291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269" indent="-23291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106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7944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782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620" indent="-2329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B964FB-A5C0-4A8B-99BC-611B862B326D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F3013C-3CEF-4698-8667-E9AF7D341FC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32CEA-96D5-410C-B18D-E5FB8C4C05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64531-309F-4CEC-A5CA-E8D2807559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7BD74-D05E-4822-926A-492A3808E4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30CCE-51F4-4C25-B867-08054B96D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75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2362200"/>
            <a:ext cx="3770313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838200" y="4300538"/>
            <a:ext cx="3770313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93FAD-959A-4446-B24A-6121F4789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19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760913" y="2362200"/>
            <a:ext cx="3770312" cy="372427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482B3-4829-4E58-8590-DBE64ACF6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9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629BF-71C2-465A-BF9D-A253C77CB6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0A81C-10EB-479D-A5E6-354C76BA46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B2138-DAE9-4C0C-8522-53C43FC388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A07E21-DFE6-45CD-8B73-19ED8A68B8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A0E54-AD41-44C0-B6ED-609F21D005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A38A5-2D90-411B-B059-BA34221C27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67A3B-0C12-4545-A053-46A475B1F3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EA43A2-8403-4A7C-BC8F-7C1E7FC380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F26969-D792-4579-B808-B93C6EEB81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ventryct.or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8860" y="2337658"/>
            <a:ext cx="7543800" cy="2593975"/>
          </a:xfrm>
          <a:ln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/>
              </a:rPr>
              <a:t>Town of Coventry</a:t>
            </a:r>
            <a:br>
              <a:rPr lang="en-US" sz="3600" dirty="0">
                <a:effectLst/>
              </a:rPr>
            </a:br>
            <a:r>
              <a:rPr lang="en-US" sz="3600" dirty="0" smtClean="0">
                <a:effectLst/>
              </a:rPr>
              <a:t>Town Manager’s Proposed Budget</a:t>
            </a:r>
            <a:r>
              <a:rPr lang="en-US" sz="3600" dirty="0">
                <a:effectLst/>
              </a:rPr>
              <a:t/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FY </a:t>
            </a:r>
            <a:r>
              <a:rPr lang="en-US" sz="3600" dirty="0" smtClean="0">
                <a:effectLst/>
              </a:rPr>
              <a:t>2022-2023</a:t>
            </a:r>
            <a:br>
              <a:rPr lang="en-US" sz="3600" dirty="0" smtClean="0">
                <a:effectLst/>
              </a:rPr>
            </a:br>
            <a:r>
              <a:rPr lang="en-US" sz="3600" dirty="0" smtClean="0"/>
              <a:t>March 10, 2022   CHS Lecture Hall</a:t>
            </a:r>
            <a:endParaRPr lang="en-US" sz="3600" dirty="0">
              <a:effectLst/>
            </a:endParaRPr>
          </a:p>
        </p:txBody>
      </p:sp>
      <p:pic>
        <p:nvPicPr>
          <p:cNvPr id="10244" name="Picture 4" descr="Coventr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3094987" cy="195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151175" y="5200950"/>
            <a:ext cx="42877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 smtClean="0"/>
              <a:t>John Elsesser, Town Manager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5562600"/>
            <a:ext cx="223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/>
              </a:rPr>
              <a:t>www.Coventryct.org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013887" y="615866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Proposed Annual Budget Hearing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/>
          <p:cNvSpPr>
            <a:spLocks noGrp="1" noChangeArrowheads="1"/>
          </p:cNvSpPr>
          <p:nvPr>
            <p:ph type="title"/>
          </p:nvPr>
        </p:nvSpPr>
        <p:spPr>
          <a:xfrm>
            <a:off x="442332" y="267038"/>
            <a:ext cx="6949067" cy="782317"/>
          </a:xfrm>
        </p:spPr>
        <p:txBody>
          <a:bodyPr/>
          <a:lstStyle/>
          <a:p>
            <a:pPr eaLnBrk="1" hangingPunct="1"/>
            <a:r>
              <a:rPr lang="en-US" sz="4100" dirty="0" smtClean="0"/>
              <a:t>Major Town Budget impacts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62000" y="1764298"/>
            <a:ext cx="3962400" cy="4343400"/>
          </a:xfrm>
        </p:spPr>
        <p:txBody>
          <a:bodyPr>
            <a:normAutofit fontScale="77500" lnSpcReduction="20000"/>
          </a:bodyPr>
          <a:lstStyle/>
          <a:p>
            <a:pPr marL="457200" indent="-457200" eaLnBrk="1" hangingPunct="1"/>
            <a:endParaRPr lang="en-US" sz="2400" dirty="0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7413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029200" y="1564242"/>
            <a:ext cx="3200400" cy="491275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US" sz="5100" b="1" dirty="0" smtClean="0">
                <a:solidFill>
                  <a:schemeClr val="tx2">
                    <a:lumMod val="75000"/>
                  </a:schemeClr>
                </a:solidFill>
              </a:rPr>
              <a:t>GOOD NEWS</a:t>
            </a:r>
          </a:p>
          <a:p>
            <a:pPr marL="64008" indent="0">
              <a:lnSpc>
                <a:spcPct val="90000"/>
              </a:lnSpc>
              <a:buNone/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Pension fund is strong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No service cuts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Grants have been strong:  roads, arts, sidewalks, solar, bridges, energy savings, housing rehab.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Improvements to parks and buildings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>
              <a:lnSpc>
                <a:spcPct val="90000"/>
              </a:lnSpc>
              <a:buNone/>
              <a:defRPr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295400"/>
            <a:ext cx="266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Contractual Services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457200" y="3962400"/>
            <a:ext cx="10390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Supplies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85800" y="4431298"/>
            <a:ext cx="297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7200" algn="l"/>
                <a:tab pos="285750" algn="l"/>
                <a:tab pos="2514600" algn="l"/>
                <a:tab pos="2571750" algn="l"/>
                <a:tab pos="2628900" algn="l"/>
                <a:tab pos="2686050" algn="l"/>
                <a:tab pos="2743200" algn="l"/>
              </a:tabLst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anose="02040604050505020304" pitchFamily="18" charset="0"/>
                <a:ea typeface="Times New Roman" panose="02020603050405020304" pitchFamily="18" charset="0"/>
              </a:rPr>
              <a:t>                                                                 	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937389"/>
              </p:ext>
            </p:extLst>
          </p:nvPr>
        </p:nvGraphicFramePr>
        <p:xfrm>
          <a:off x="93586" y="2000815"/>
          <a:ext cx="4859414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5275">
                  <a:extLst>
                    <a:ext uri="{9D8B030D-6E8A-4147-A177-3AD203B41FA5}">
                      <a16:colId xmlns:a16="http://schemas.microsoft.com/office/drawing/2014/main" val="757243751"/>
                    </a:ext>
                  </a:extLst>
                </a:gridCol>
                <a:gridCol w="774139">
                  <a:extLst>
                    <a:ext uri="{9D8B030D-6E8A-4147-A177-3AD203B41FA5}">
                      <a16:colId xmlns:a16="http://schemas.microsoft.com/office/drawing/2014/main" val="503670710"/>
                    </a:ext>
                  </a:extLst>
                </a:gridCol>
              </a:tblGrid>
              <a:tr h="2089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IT contracted services 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$36,900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2092425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Software Licenses 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$18,110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7674135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Tree removal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$10,000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05041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Legal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$5,000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76323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Service Contracts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($9,704)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7062447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Workers’ compensation &amp; LAP insurance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$14,290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5720185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Negotiated Union Contracts (Tuition reimbursement)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($7,000)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42214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225140"/>
              </p:ext>
            </p:extLst>
          </p:nvPr>
        </p:nvGraphicFramePr>
        <p:xfrm>
          <a:off x="93584" y="4529060"/>
          <a:ext cx="4859415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5411">
                  <a:extLst>
                    <a:ext uri="{9D8B030D-6E8A-4147-A177-3AD203B41FA5}">
                      <a16:colId xmlns:a16="http://schemas.microsoft.com/office/drawing/2014/main" val="3476644228"/>
                    </a:ext>
                  </a:extLst>
                </a:gridCol>
                <a:gridCol w="2344004">
                  <a:extLst>
                    <a:ext uri="{9D8B030D-6E8A-4147-A177-3AD203B41FA5}">
                      <a16:colId xmlns:a16="http://schemas.microsoft.com/office/drawing/2014/main" val="1817056528"/>
                    </a:ext>
                  </a:extLst>
                </a:gridCol>
              </a:tblGrid>
              <a:tr h="75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 dirty="0">
                          <a:effectLst/>
                        </a:rPr>
                        <a:t>Transfers to other funds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 dirty="0">
                          <a:effectLst/>
                        </a:rPr>
                        <a:t>($103,700)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1326094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>
                          <a:effectLst/>
                        </a:rPr>
                        <a:t>Severance Fund 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 dirty="0">
                          <a:effectLst/>
                        </a:rPr>
                        <a:t>$25,000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145337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>
                          <a:effectLst/>
                        </a:rPr>
                        <a:t>Subscription books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5" dirty="0">
                          <a:effectLst/>
                        </a:rPr>
                        <a:t>$4,545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6654977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946" y="157389"/>
            <a:ext cx="7620000" cy="1143000"/>
          </a:xfrm>
        </p:spPr>
        <p:txBody>
          <a:bodyPr/>
          <a:lstStyle/>
          <a:p>
            <a:r>
              <a:rPr lang="en-US" sz="4100" dirty="0" smtClean="0"/>
              <a:t>Personnel Expense Changes</a:t>
            </a:r>
            <a:endParaRPr lang="en-US" sz="4100" dirty="0"/>
          </a:p>
        </p:txBody>
      </p:sp>
      <p:sp>
        <p:nvSpPr>
          <p:cNvPr id="5" name="TextBox 4"/>
          <p:cNvSpPr txBox="1"/>
          <p:nvPr/>
        </p:nvSpPr>
        <p:spPr>
          <a:xfrm>
            <a:off x="463296" y="5105400"/>
            <a:ext cx="7353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Personnel services (wages and benefits), which makes up 74.2% of the Town Budget, is increasing $592,302 over prior year (7.65%).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288197"/>
            <a:ext cx="8229600" cy="3664803"/>
          </a:xfrm>
        </p:spPr>
        <p:txBody>
          <a:bodyPr>
            <a:noAutofit/>
          </a:bodyPr>
          <a:lstStyle/>
          <a:p>
            <a:r>
              <a:rPr lang="en-US" sz="1800" dirty="0" smtClean="0"/>
              <a:t>Two unions have approved contracts for July 1.  Wages for non-union and settled contract vary from 2.25% to 2.5% depending on union, with increases in insurance cost share. Town is currently in negotiations for AFSCME pension.</a:t>
            </a:r>
          </a:p>
          <a:p>
            <a:r>
              <a:rPr lang="en-US" sz="1800" dirty="0" smtClean="0"/>
              <a:t>Health insurance – 9.0% premium increase due to poor experience. Employee portion of benefits will increase. ($116,100).</a:t>
            </a:r>
          </a:p>
          <a:p>
            <a:r>
              <a:rPr lang="en-US" sz="1800" dirty="0" smtClean="0"/>
              <a:t>Pension expense increased by 4.5% to maintain recommended funding levels. Changes in investment return made to reflect experience.</a:t>
            </a:r>
          </a:p>
          <a:p>
            <a:r>
              <a:rPr lang="en-US" sz="1800" dirty="0" smtClean="0"/>
              <a:t>Several new positions and additional hours are proposed:</a:t>
            </a:r>
          </a:p>
          <a:p>
            <a:pPr marL="114300" indent="0">
              <a:buNone/>
            </a:pPr>
            <a:r>
              <a:rPr lang="en-US" sz="1800" dirty="0" smtClean="0"/>
              <a:t>7 hours wetlands agent,  full-time custodian instead of contract, one summer laborer, DPW maintainer 1 (10/1), 50% Assistant Town Manager (10/1), PT Engineering Tech (grant offsets), Restoring Covid police officer cut (50%), Captain Promotion (1/1).</a:t>
            </a:r>
          </a:p>
        </p:txBody>
      </p:sp>
    </p:spTree>
    <p:extLst>
      <p:ext uri="{BB962C8B-B14F-4D97-AF65-F5344CB8AC3E}">
        <p14:creationId xmlns:p14="http://schemas.microsoft.com/office/powerpoint/2010/main" val="2267551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381000" y="275077"/>
            <a:ext cx="8229600" cy="6667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400" dirty="0" smtClean="0"/>
              <a:t>Capital Budget Highlights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66213"/>
            <a:ext cx="8001000" cy="17754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Capital budget increased by $108,470. No funding for CNREF ($50,000 cut)</a:t>
            </a:r>
          </a:p>
          <a:p>
            <a:pPr eaLnBrk="1" hangingPunct="1"/>
            <a:r>
              <a:rPr lang="en-US" dirty="0" smtClean="0"/>
              <a:t>Sustainability level is $1,000,000 (proposed is at 82% of target)</a:t>
            </a:r>
          </a:p>
          <a:p>
            <a:pPr eaLnBrk="1" hangingPunct="1"/>
            <a:r>
              <a:rPr lang="en-US" dirty="0" smtClean="0"/>
              <a:t>Includes restoration of several Education projects after elimination of all projects 2 years ago at suggestion of Board to address Covid-19</a:t>
            </a:r>
          </a:p>
          <a:p>
            <a:pPr eaLnBrk="1" hangingPunct="1"/>
            <a:r>
              <a:rPr lang="en-US" dirty="0" smtClean="0"/>
              <a:t>In FY20 the Capital Budget was $932,000.  This proposal is still $103,500 less than Pre-</a:t>
            </a:r>
            <a:r>
              <a:rPr lang="en-US" dirty="0" err="1" smtClean="0"/>
              <a:t>Covid</a:t>
            </a:r>
            <a:r>
              <a:rPr lang="en-US" dirty="0" smtClean="0"/>
              <a:t> spending (equals 0.1 mil increase)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81000" y="5943600"/>
            <a:ext cx="728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FY 95 levels, if adjusted for inflation, would be over $1,000,000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09" y="2709348"/>
            <a:ext cx="7924800" cy="31775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33865"/>
            <a:ext cx="3810000" cy="6096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4100" dirty="0" smtClean="0"/>
              <a:t>Capital Projects</a:t>
            </a:r>
            <a:endParaRPr lang="en-US" sz="4100" dirty="0"/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953000" y="1676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543387" y="1018052"/>
            <a:ext cx="51181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u="sng" dirty="0" smtClean="0"/>
              <a:t>GENERAL FUND CAPITAL EXPENDITURES:</a:t>
            </a:r>
            <a:endParaRPr lang="en-US" b="1" u="sng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11"/>
          <p:cNvSpPr>
            <a:spLocks noChangeArrowheads="1"/>
          </p:cNvSpPr>
          <p:nvPr/>
        </p:nvSpPr>
        <p:spPr bwMode="auto">
          <a:xfrm flipV="1">
            <a:off x="419880" y="1093122"/>
            <a:ext cx="73837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138"/>
          <p:cNvSpPr>
            <a:spLocks noChangeArrowheads="1"/>
          </p:cNvSpPr>
          <p:nvPr/>
        </p:nvSpPr>
        <p:spPr bwMode="auto">
          <a:xfrm>
            <a:off x="1295082" y="5486083"/>
            <a:ext cx="958272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entury Schoolbook" panose="020406040505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40"/>
          <p:cNvSpPr>
            <a:spLocks noChangeArrowheads="1"/>
          </p:cNvSpPr>
          <p:nvPr/>
        </p:nvSpPr>
        <p:spPr bwMode="auto">
          <a:xfrm>
            <a:off x="2308476" y="1570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158"/>
          <p:cNvSpPr>
            <a:spLocks noChangeArrowheads="1"/>
          </p:cNvSpPr>
          <p:nvPr/>
        </p:nvSpPr>
        <p:spPr bwMode="auto">
          <a:xfrm flipV="1">
            <a:off x="883574" y="2639678"/>
            <a:ext cx="130971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80"/>
          <p:cNvSpPr>
            <a:spLocks noChangeArrowheads="1"/>
          </p:cNvSpPr>
          <p:nvPr/>
        </p:nvSpPr>
        <p:spPr bwMode="auto">
          <a:xfrm>
            <a:off x="561109" y="2567926"/>
            <a:ext cx="13155220" cy="71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86"/>
          <p:cNvSpPr>
            <a:spLocks noChangeArrowheads="1"/>
          </p:cNvSpPr>
          <p:nvPr/>
        </p:nvSpPr>
        <p:spPr bwMode="auto">
          <a:xfrm flipV="1">
            <a:off x="883573" y="3129689"/>
            <a:ext cx="13002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198"/>
          <p:cNvSpPr>
            <a:spLocks noChangeArrowheads="1"/>
          </p:cNvSpPr>
          <p:nvPr/>
        </p:nvSpPr>
        <p:spPr bwMode="auto">
          <a:xfrm flipV="1">
            <a:off x="-199177" y="2709779"/>
            <a:ext cx="137612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450626"/>
              </p:ext>
            </p:extLst>
          </p:nvPr>
        </p:nvGraphicFramePr>
        <p:xfrm>
          <a:off x="324208" y="1525509"/>
          <a:ext cx="7067192" cy="5205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6" name="Worksheet" r:id="rId4" imgW="4873114" imgH="2731888" progId="Excel.Sheet.8">
                  <p:embed/>
                </p:oleObj>
              </mc:Choice>
              <mc:Fallback>
                <p:oleObj name="Worksheet" r:id="rId4" imgW="4873114" imgH="2731888" progId="Excel.Sheet.8">
                  <p:embed/>
                  <p:pic>
                    <p:nvPicPr>
                      <p:cNvPr id="0" name="Object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08" y="1525509"/>
                        <a:ext cx="7067192" cy="52059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28539"/>
            <a:ext cx="6096000" cy="6096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4100" dirty="0" smtClean="0"/>
              <a:t>Capital Projects </a:t>
            </a:r>
            <a:r>
              <a:rPr lang="en-US" sz="2200" i="1" dirty="0" smtClean="0"/>
              <a:t>(Continued)</a:t>
            </a:r>
            <a:endParaRPr lang="en-US" sz="2200" dirty="0"/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953000" y="1676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31916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LOCIP:</a:t>
            </a:r>
            <a:endParaRPr lang="en-US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3194305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Other Funds:</a:t>
            </a:r>
            <a:endParaRPr lang="en-US" b="1" u="sng" dirty="0"/>
          </a:p>
        </p:txBody>
      </p:sp>
      <p:sp>
        <p:nvSpPr>
          <p:cNvPr id="5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11"/>
          <p:cNvSpPr>
            <a:spLocks noChangeArrowheads="1"/>
          </p:cNvSpPr>
          <p:nvPr/>
        </p:nvSpPr>
        <p:spPr bwMode="auto">
          <a:xfrm flipV="1">
            <a:off x="419880" y="1093122"/>
            <a:ext cx="73837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40"/>
          <p:cNvSpPr>
            <a:spLocks noChangeArrowheads="1"/>
          </p:cNvSpPr>
          <p:nvPr/>
        </p:nvSpPr>
        <p:spPr bwMode="auto">
          <a:xfrm>
            <a:off x="2308476" y="1570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39994" y="4371466"/>
            <a:ext cx="9885415" cy="60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818235" y="379490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13363" y="4956594"/>
            <a:ext cx="1557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Grants:</a:t>
            </a:r>
            <a:endParaRPr lang="en-US" b="1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479484"/>
              </p:ext>
            </p:extLst>
          </p:nvPr>
        </p:nvGraphicFramePr>
        <p:xfrm>
          <a:off x="1052561" y="1892759"/>
          <a:ext cx="6491237" cy="1097280"/>
        </p:xfrm>
        <a:graphic>
          <a:graphicData uri="http://schemas.openxmlformats.org/drawingml/2006/table">
            <a:tbl>
              <a:tblPr firstRow="1" firstCol="1" bandRow="1"/>
              <a:tblGrid>
                <a:gridCol w="622742">
                  <a:extLst>
                    <a:ext uri="{9D8B030D-6E8A-4147-A177-3AD203B41FA5}">
                      <a16:colId xmlns:a16="http://schemas.microsoft.com/office/drawing/2014/main" val="3582441288"/>
                    </a:ext>
                  </a:extLst>
                </a:gridCol>
                <a:gridCol w="4561222">
                  <a:extLst>
                    <a:ext uri="{9D8B030D-6E8A-4147-A177-3AD203B41FA5}">
                      <a16:colId xmlns:a16="http://schemas.microsoft.com/office/drawing/2014/main" val="659647307"/>
                    </a:ext>
                  </a:extLst>
                </a:gridCol>
                <a:gridCol w="1307273">
                  <a:extLst>
                    <a:ext uri="{9D8B030D-6E8A-4147-A177-3AD203B41FA5}">
                      <a16:colId xmlns:a16="http://schemas.microsoft.com/office/drawing/2014/main" val="21241944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Patriots Park Improvements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$20,000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54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Creaser Park Improvements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927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Fire Pond Maintenance 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5308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Guardrails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931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Large Drainage Projects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$20,000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47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 dirty="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$100,000</a:t>
                      </a:r>
                      <a:endParaRPr lang="en-US" sz="12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72336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604474"/>
              </p:ext>
            </p:extLst>
          </p:nvPr>
        </p:nvGraphicFramePr>
        <p:xfrm>
          <a:off x="1143152" y="5554572"/>
          <a:ext cx="6400645" cy="548640"/>
        </p:xfrm>
        <a:graphic>
          <a:graphicData uri="http://schemas.openxmlformats.org/drawingml/2006/table">
            <a:tbl>
              <a:tblPr firstRow="1" firstCol="1" bandRow="1"/>
              <a:tblGrid>
                <a:gridCol w="614051">
                  <a:extLst>
                    <a:ext uri="{9D8B030D-6E8A-4147-A177-3AD203B41FA5}">
                      <a16:colId xmlns:a16="http://schemas.microsoft.com/office/drawing/2014/main" val="4126112576"/>
                    </a:ext>
                  </a:extLst>
                </a:gridCol>
                <a:gridCol w="4557807">
                  <a:extLst>
                    <a:ext uri="{9D8B030D-6E8A-4147-A177-3AD203B41FA5}">
                      <a16:colId xmlns:a16="http://schemas.microsoft.com/office/drawing/2014/main" val="114219903"/>
                    </a:ext>
                  </a:extLst>
                </a:gridCol>
                <a:gridCol w="1228787">
                  <a:extLst>
                    <a:ext uri="{9D8B030D-6E8A-4147-A177-3AD203B41FA5}">
                      <a16:colId xmlns:a16="http://schemas.microsoft.com/office/drawing/2014/main" val="2960238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Lake management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$35,000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165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American Rescue Plan Funding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 dirty="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$1,704,500</a:t>
                      </a:r>
                      <a:endParaRPr lang="en-US" sz="12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009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457200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 dirty="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$1,739,500</a:t>
                      </a:r>
                      <a:endParaRPr lang="en-US" sz="12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542884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961183"/>
              </p:ext>
            </p:extLst>
          </p:nvPr>
        </p:nvGraphicFramePr>
        <p:xfrm>
          <a:off x="1161441" y="3673195"/>
          <a:ext cx="6382357" cy="914400"/>
        </p:xfrm>
        <a:graphic>
          <a:graphicData uri="http://schemas.openxmlformats.org/drawingml/2006/table">
            <a:tbl>
              <a:tblPr firstRow="1" firstCol="1" bandRow="1"/>
              <a:tblGrid>
                <a:gridCol w="545093">
                  <a:extLst>
                    <a:ext uri="{9D8B030D-6E8A-4147-A177-3AD203B41FA5}">
                      <a16:colId xmlns:a16="http://schemas.microsoft.com/office/drawing/2014/main" val="2011357155"/>
                    </a:ext>
                  </a:extLst>
                </a:gridCol>
                <a:gridCol w="3259656">
                  <a:extLst>
                    <a:ext uri="{9D8B030D-6E8A-4147-A177-3AD203B41FA5}">
                      <a16:colId xmlns:a16="http://schemas.microsoft.com/office/drawing/2014/main" val="2758646890"/>
                    </a:ext>
                  </a:extLst>
                </a:gridCol>
                <a:gridCol w="1674798">
                  <a:extLst>
                    <a:ext uri="{9D8B030D-6E8A-4147-A177-3AD203B41FA5}">
                      <a16:colId xmlns:a16="http://schemas.microsoft.com/office/drawing/2014/main" val="3606926670"/>
                    </a:ext>
                  </a:extLst>
                </a:gridCol>
                <a:gridCol w="902810">
                  <a:extLst>
                    <a:ext uri="{9D8B030D-6E8A-4147-A177-3AD203B41FA5}">
                      <a16:colId xmlns:a16="http://schemas.microsoft.com/office/drawing/2014/main" val="3799257311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Laidlaw Park Improvements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Local Locip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$10,000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020713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 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Tower equipment/communications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 Tower Fund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$10,000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619663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Cemetery Expansion/Improvement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Cemetery Fund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$15,000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996816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Power Curber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Misc. Highway Fund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72517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$25,000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040378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  <a:tab pos="-457200" algn="l"/>
                          <a:tab pos="0" algn="l"/>
                          <a:tab pos="457200" algn="l"/>
                          <a:tab pos="914400" algn="l"/>
                          <a:tab pos="1280160" algn="l"/>
                          <a:tab pos="5760720" algn="dec"/>
                          <a:tab pos="6858000" algn="l"/>
                        </a:tabLst>
                      </a:pPr>
                      <a:r>
                        <a:rPr lang="en-US" sz="1200" dirty="0">
                          <a:effectLst/>
                          <a:latin typeface="Century Schoolbook" panose="020406040505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$60,000</a:t>
                      </a:r>
                      <a:endParaRPr lang="en-US" sz="12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181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21578"/>
          </a:xfrm>
        </p:spPr>
        <p:txBody>
          <a:bodyPr/>
          <a:lstStyle/>
          <a:p>
            <a:r>
              <a:rPr lang="en-US" dirty="0" smtClean="0"/>
              <a:t>Debt Service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0529" y="3886200"/>
            <a:ext cx="80771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Debt Service is 6.68% or $190,756 increase. Includes </a:t>
            </a:r>
            <a:r>
              <a:rPr lang="en-US" dirty="0"/>
              <a:t>projected issuance of debt for the library renovation ($750,000), school roof replacement ($3,105,000) and softball field ($325,000). </a:t>
            </a:r>
            <a:r>
              <a:rPr lang="en-US" dirty="0" smtClean="0"/>
              <a:t> This increase represents less than 0.2 mils.</a:t>
            </a:r>
          </a:p>
          <a:p>
            <a:endParaRPr lang="en-US" dirty="0"/>
          </a:p>
          <a:p>
            <a:r>
              <a:rPr lang="en-US" dirty="0" smtClean="0"/>
              <a:t>Debt Service for the proposed bond projects is included in the budget to take advantage of debt repayment decline and attractive rates.  </a:t>
            </a:r>
          </a:p>
          <a:p>
            <a:endParaRPr lang="en-US" dirty="0"/>
          </a:p>
          <a:p>
            <a:r>
              <a:rPr lang="en-US" dirty="0" smtClean="0"/>
              <a:t>Debt service is 6.7% of the proposed budget.  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921617"/>
            <a:ext cx="3890010" cy="2583180"/>
          </a:xfrm>
          <a:prstGeom prst="rect">
            <a:avLst/>
          </a:prstGeom>
          <a:noFill/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38785"/>
            <a:ext cx="3810000" cy="25660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5580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3429000" y="381000"/>
            <a:ext cx="5510842" cy="1143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Budget Vote!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438400"/>
            <a:ext cx="7467600" cy="3962400"/>
          </a:xfrm>
        </p:spPr>
        <p:txBody>
          <a:bodyPr>
            <a:no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en-US" sz="2800" b="1" dirty="0" smtClean="0"/>
              <a:t>Vote:  Tuesday May 3th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6:00 </a:t>
            </a:r>
            <a:r>
              <a:rPr lang="en-US" sz="2800" dirty="0"/>
              <a:t>A.M. to 8:00 </a:t>
            </a:r>
            <a:r>
              <a:rPr lang="en-US" sz="2800" dirty="0" smtClean="0"/>
              <a:t>P.M.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/>
              <a:t>District 1: CVFA Firehouse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/>
              <a:t>District 2: NCFD Firehouse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en-US" sz="2800" b="1" dirty="0" smtClean="0"/>
              <a:t>Absentee Ballots will be available at the Office of Town Clerk during business hours</a:t>
            </a:r>
          </a:p>
        </p:txBody>
      </p:sp>
      <p:pic>
        <p:nvPicPr>
          <p:cNvPr id="25604" name="Picture 4" descr="MCj028092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118" y="1676400"/>
            <a:ext cx="2514600" cy="260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Coventr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3094987" cy="195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945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924800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Highlights of </a:t>
            </a:r>
            <a:r>
              <a:rPr lang="en-US" dirty="0" smtClean="0"/>
              <a:t>Proposed </a:t>
            </a:r>
            <a:r>
              <a:rPr lang="en-US" dirty="0"/>
              <a:t>Budget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6299" y="4353566"/>
            <a:ext cx="4067355" cy="1752600"/>
          </a:xfrm>
        </p:spPr>
        <p:txBody>
          <a:bodyPr>
            <a:normAutofit fontScale="70000" lnSpcReduction="20000"/>
          </a:bodyPr>
          <a:lstStyle/>
          <a:p>
            <a:pPr marL="114300" indent="0" algn="ctr" eaLnBrk="1" hangingPunct="1">
              <a:buNone/>
            </a:pPr>
            <a:r>
              <a:rPr lang="en-US" sz="2300" u="sng" dirty="0" smtClean="0"/>
              <a:t>Change from Adopted FY 21/22 Budget</a:t>
            </a:r>
          </a:p>
          <a:p>
            <a:pPr eaLnBrk="1" hangingPunct="1"/>
            <a:r>
              <a:rPr lang="en-US" sz="2300" dirty="0" smtClean="0"/>
              <a:t>Education increase</a:t>
            </a:r>
            <a:r>
              <a:rPr lang="en-US" sz="2300" dirty="0"/>
              <a:t>	</a:t>
            </a:r>
            <a:r>
              <a:rPr lang="en-US" sz="2300" dirty="0" smtClean="0"/>
              <a:t> $721,642</a:t>
            </a:r>
            <a:endParaRPr lang="en-US" sz="2300" b="1" dirty="0" smtClean="0"/>
          </a:p>
          <a:p>
            <a:pPr eaLnBrk="1" hangingPunct="1"/>
            <a:r>
              <a:rPr lang="en-US" sz="2300" dirty="0" smtClean="0"/>
              <a:t>Town increase 	                     $615,407 </a:t>
            </a:r>
          </a:p>
          <a:p>
            <a:pPr eaLnBrk="1" hangingPunct="1"/>
            <a:r>
              <a:rPr lang="en-US" sz="2300" dirty="0" smtClean="0"/>
              <a:t>Capital increase	                     $108,470</a:t>
            </a:r>
          </a:p>
          <a:p>
            <a:pPr eaLnBrk="1" hangingPunct="1"/>
            <a:r>
              <a:rPr lang="en-US" sz="2300" dirty="0" smtClean="0"/>
              <a:t>Ambulance fund increase        $500,000</a:t>
            </a:r>
          </a:p>
          <a:p>
            <a:pPr eaLnBrk="1" hangingPunct="1"/>
            <a:r>
              <a:rPr lang="en-US" sz="2300" dirty="0" smtClean="0"/>
              <a:t>Debt increase	</a:t>
            </a:r>
            <a:r>
              <a:rPr lang="en-US" sz="2300" u="sng" dirty="0" smtClean="0"/>
              <a:t>                     $190,756  </a:t>
            </a:r>
            <a:endParaRPr lang="en-US" sz="2300" u="sng" dirty="0"/>
          </a:p>
          <a:p>
            <a:pPr marL="114300" indent="0" eaLnBrk="1" hangingPunct="1">
              <a:buNone/>
            </a:pPr>
            <a:r>
              <a:rPr lang="en-US" sz="2000" dirty="0" smtClean="0"/>
              <a:t>Total change                                    </a:t>
            </a:r>
            <a:r>
              <a:rPr lang="en-US" sz="2300" dirty="0" smtClean="0"/>
              <a:t>    $2,136,275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endParaRPr lang="en-US" sz="1800" dirty="0" smtClean="0"/>
          </a:p>
        </p:txBody>
      </p:sp>
      <p:graphicFrame>
        <p:nvGraphicFramePr>
          <p:cNvPr id="7298" name="Group 130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46331649"/>
              </p:ext>
            </p:extLst>
          </p:nvPr>
        </p:nvGraphicFramePr>
        <p:xfrm>
          <a:off x="4149181" y="3690743"/>
          <a:ext cx="4129446" cy="3444006"/>
        </p:xfrm>
        <a:graphic>
          <a:graphicData uri="http://schemas.openxmlformats.org/drawingml/2006/table">
            <a:tbl>
              <a:tblPr/>
              <a:tblGrid>
                <a:gridCol w="4129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2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1" marB="45681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Spending increase of  5.04%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$100,000 use of fund balance as revenue ( $100,000 reduction)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Manager’s budget proposes a mil rate of 32.58: a 1.43 mil or 4.60% increase.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Ambulance subsidy for 24/7 staffing agency</a:t>
                      </a:r>
                    </a:p>
                  </a:txBody>
                  <a:tcPr marT="45681" marB="45681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1" marB="45681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33" name="Rectangle 127"/>
          <p:cNvSpPr>
            <a:spLocks noChangeArrowheads="1"/>
          </p:cNvSpPr>
          <p:nvPr/>
        </p:nvSpPr>
        <p:spPr bwMode="auto">
          <a:xfrm>
            <a:off x="0" y="2114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213904" y="1371600"/>
            <a:ext cx="19239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000" b="1" i="1" dirty="0">
                <a:solidFill>
                  <a:schemeClr val="tx2">
                    <a:lumMod val="75000"/>
                  </a:schemeClr>
                </a:solidFill>
                <a:cs typeface="+mn-cs"/>
              </a:rPr>
              <a:t>The proposed budget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increases </a:t>
            </a:r>
            <a:r>
              <a:rPr lang="en-US" sz="2000" b="1" i="1" dirty="0">
                <a:solidFill>
                  <a:schemeClr val="tx2">
                    <a:lumMod val="75000"/>
                  </a:schemeClr>
                </a:solidFill>
                <a:cs typeface="+mn-cs"/>
              </a:rPr>
              <a:t>total spending by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$2,136,275 </a:t>
            </a:r>
            <a:r>
              <a:rPr lang="en-US" sz="2000" b="1" i="1" dirty="0">
                <a:solidFill>
                  <a:schemeClr val="tx2">
                    <a:lumMod val="75000"/>
                  </a:schemeClr>
                </a:solidFill>
                <a:cs typeface="+mn-cs"/>
              </a:rPr>
              <a:t>or </a:t>
            </a:r>
            <a:r>
              <a:rPr lang="en-US" sz="2000" b="1" i="1" dirty="0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5.04%</a:t>
            </a:r>
            <a:endParaRPr lang="en-US" sz="2000" b="1" i="1" dirty="0">
              <a:solidFill>
                <a:schemeClr val="tx2">
                  <a:lumMod val="75000"/>
                </a:schemeClr>
              </a:solidFill>
              <a:cs typeface="+mn-cs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40" y="1142999"/>
            <a:ext cx="5910960" cy="2741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76200" y="533400"/>
            <a:ext cx="7260566" cy="59055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100" dirty="0" smtClean="0"/>
              <a:t>FY22 Budget Impacts on FY23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685800" y="1371600"/>
            <a:ext cx="7010400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200" b="1" dirty="0" smtClean="0"/>
              <a:t> American Rescue Plan Funding</a:t>
            </a:r>
            <a:r>
              <a:rPr lang="en-US" sz="2200" dirty="0" smtClean="0"/>
              <a:t>:  $150,000 used in the FY22 budget.  None proposed in FY23.</a:t>
            </a:r>
          </a:p>
          <a:p>
            <a:pPr>
              <a:buFont typeface="Arial" charset="0"/>
              <a:buChar char="•"/>
            </a:pPr>
            <a:endParaRPr lang="en-US" sz="1000" dirty="0" smtClean="0"/>
          </a:p>
          <a:p>
            <a:pPr>
              <a:buFont typeface="Arial" charset="0"/>
              <a:buChar char="•"/>
            </a:pPr>
            <a:r>
              <a:rPr lang="en-US" sz="2200" dirty="0"/>
              <a:t> </a:t>
            </a:r>
            <a:r>
              <a:rPr lang="en-US" sz="2200" b="1" dirty="0" smtClean="0"/>
              <a:t>Sewer Use Contribution</a:t>
            </a:r>
            <a:r>
              <a:rPr lang="en-US" sz="2200" dirty="0" smtClean="0"/>
              <a:t>:  $190,000 was contributed from the Sewer Use Fund in FY22 to assist with Clean Water Loan payments.  $55,000 is proposed in FY23.</a:t>
            </a:r>
          </a:p>
          <a:p>
            <a:pPr>
              <a:buFont typeface="Arial" charset="0"/>
              <a:buChar char="•"/>
            </a:pPr>
            <a:endParaRPr lang="en-US" sz="1000" dirty="0" smtClean="0"/>
          </a:p>
          <a:p>
            <a:pPr>
              <a:buFont typeface="Arial" charset="0"/>
              <a:buChar char="•"/>
            </a:pPr>
            <a:r>
              <a:rPr lang="en-US" sz="2200" dirty="0"/>
              <a:t> </a:t>
            </a:r>
            <a:r>
              <a:rPr lang="en-US" sz="2200" b="1" dirty="0" smtClean="0"/>
              <a:t>Use of Fund Balance</a:t>
            </a:r>
            <a:r>
              <a:rPr lang="en-US" sz="2200" dirty="0" smtClean="0"/>
              <a:t>:  $200,000 was used in FY22.  $100,000 is proposed in FY23.</a:t>
            </a:r>
          </a:p>
          <a:p>
            <a:pPr>
              <a:buFont typeface="Arial" charset="0"/>
              <a:buChar char="•"/>
            </a:pPr>
            <a:endParaRPr lang="en-US" sz="1100" dirty="0" smtClean="0"/>
          </a:p>
          <a:p>
            <a:pPr>
              <a:buFont typeface="Arial" charset="0"/>
              <a:buChar char="•"/>
            </a:pPr>
            <a:r>
              <a:rPr lang="en-US" sz="2200" dirty="0" smtClean="0"/>
              <a:t> </a:t>
            </a:r>
            <a:r>
              <a:rPr lang="en-US" sz="2200" b="1" dirty="0" smtClean="0"/>
              <a:t>Police Officer</a:t>
            </a:r>
            <a:r>
              <a:rPr lang="en-US" sz="2200" dirty="0" smtClean="0"/>
              <a:t>:  One officer was funded through American Rescue Plan funding in FY22 ($0 charged to budget).  50% of this officer is being funded in FY23 ($32,350)</a:t>
            </a:r>
          </a:p>
          <a:p>
            <a:pPr>
              <a:buFont typeface="Arial" charset="0"/>
              <a:buChar char="•"/>
            </a:pPr>
            <a:endParaRPr lang="en-US" sz="1000" b="1" dirty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 </a:t>
            </a:r>
            <a:r>
              <a:rPr lang="en-US" sz="2200" b="1" u="sng" dirty="0" smtClean="0"/>
              <a:t>Total impact $417,350, 0.45 mils</a:t>
            </a:r>
            <a:endParaRPr lang="en-US" sz="2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63667" y="1676399"/>
            <a:ext cx="970156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52401" y="932732"/>
            <a:ext cx="82296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Rockwell" panose="02060603020205020403" pitchFamily="18" charset="0"/>
                <a:ea typeface="Times New Roman" panose="02020603050405020304" pitchFamily="18" charset="0"/>
              </a:rPr>
              <a:t>COMPARISON OF FY 2021/2022 and FY 2022/2023 BUDGETS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5" y="1981200"/>
            <a:ext cx="8296526" cy="2428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477000" cy="304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100" dirty="0" smtClean="0"/>
              <a:t>Where is the change?</a:t>
            </a: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7543799" cy="472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Detail of Changes to Town Budget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6400800" cy="4267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/>
              <a:t>	</a:t>
            </a: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" y="1489901"/>
            <a:ext cx="6903720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84" y="3669221"/>
            <a:ext cx="7037832" cy="23085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697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76200" y="533400"/>
            <a:ext cx="7260566" cy="59055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100" dirty="0" smtClean="0"/>
              <a:t>Where do we get our Revenue?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685800" y="1371600"/>
            <a:ext cx="7010400" cy="500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200" b="1" dirty="0" smtClean="0"/>
              <a:t> State </a:t>
            </a:r>
            <a:r>
              <a:rPr lang="en-US" sz="2200" b="1" dirty="0"/>
              <a:t>revenues </a:t>
            </a:r>
            <a:r>
              <a:rPr lang="en-US" sz="2200" b="1" dirty="0" smtClean="0"/>
              <a:t>based on Governor’s Proposed State budget.  </a:t>
            </a:r>
            <a:r>
              <a:rPr lang="en-US" sz="2200" b="1" dirty="0" smtClean="0">
                <a:solidFill>
                  <a:srgbClr val="FF0000"/>
                </a:solidFill>
              </a:rPr>
              <a:t>Subject to legislative change</a:t>
            </a:r>
            <a:r>
              <a:rPr lang="en-US" sz="2200" b="1" dirty="0" smtClean="0"/>
              <a:t>. </a:t>
            </a:r>
          </a:p>
          <a:p>
            <a:pPr>
              <a:buFont typeface="Arial" charset="0"/>
              <a:buChar char="•"/>
            </a:pPr>
            <a:endParaRPr lang="en-US" sz="1100" b="1" dirty="0" smtClean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 </a:t>
            </a:r>
            <a:r>
              <a:rPr lang="en-US" sz="2200" b="1" dirty="0"/>
              <a:t>Grand list growth of </a:t>
            </a:r>
            <a:r>
              <a:rPr lang="en-US" sz="2200" b="1" dirty="0" smtClean="0"/>
              <a:t>3.64%. </a:t>
            </a:r>
          </a:p>
          <a:p>
            <a:pPr>
              <a:buFont typeface="Arial" charset="0"/>
              <a:buChar char="•"/>
            </a:pPr>
            <a:endParaRPr lang="en-US" sz="1100" b="1" dirty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Tax collection rate restored to past practice formula at a 98.8 % collection rate</a:t>
            </a:r>
          </a:p>
          <a:p>
            <a:pPr>
              <a:buFont typeface="Arial" charset="0"/>
              <a:buChar char="•"/>
            </a:pPr>
            <a:endParaRPr lang="en-US" sz="1100" b="1" dirty="0" smtClean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 Local </a:t>
            </a:r>
            <a:r>
              <a:rPr lang="en-US" sz="2200" b="1" dirty="0"/>
              <a:t>revenues </a:t>
            </a:r>
            <a:r>
              <a:rPr lang="en-US" sz="2200" b="1" dirty="0" smtClean="0"/>
              <a:t>are stable.</a:t>
            </a:r>
          </a:p>
          <a:p>
            <a:pPr>
              <a:buFont typeface="Arial" charset="0"/>
              <a:buChar char="•"/>
            </a:pPr>
            <a:endParaRPr lang="en-US" sz="1100" b="1" dirty="0" smtClean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 $100,000 use of fund balance: Phasing out Covid-19 use per plan. This has a 0.1 mil increase on the proposed mil rate.</a:t>
            </a:r>
          </a:p>
          <a:p>
            <a:pPr>
              <a:buFont typeface="Arial" charset="0"/>
              <a:buChar char="•"/>
            </a:pPr>
            <a:endParaRPr lang="en-US" sz="1100" b="1" dirty="0"/>
          </a:p>
          <a:p>
            <a:pPr>
              <a:buFont typeface="Arial" charset="0"/>
              <a:buChar char="•"/>
            </a:pPr>
            <a:r>
              <a:rPr lang="en-US" sz="2200" b="1" dirty="0" smtClean="0"/>
              <a:t>$150,000 one time American Rescue plan money was used to subsidize FY 21/22 budget (0.15 mil impact).</a:t>
            </a:r>
          </a:p>
        </p:txBody>
      </p:sp>
    </p:spTree>
    <p:extLst>
      <p:ext uri="{BB962C8B-B14F-4D97-AF65-F5344CB8AC3E}">
        <p14:creationId xmlns:p14="http://schemas.microsoft.com/office/powerpoint/2010/main" val="37064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010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400" dirty="0" smtClean="0"/>
              <a:t>Where the Money Goes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(TAXES ON MEDIAN HOUSE)</a:t>
            </a:r>
          </a:p>
        </p:txBody>
      </p:sp>
      <p:sp>
        <p:nvSpPr>
          <p:cNvPr id="11267" name="Text Box 14"/>
          <p:cNvSpPr txBox="1">
            <a:spLocks noChangeArrowheads="1"/>
          </p:cNvSpPr>
          <p:nvPr/>
        </p:nvSpPr>
        <p:spPr bwMode="auto">
          <a:xfrm>
            <a:off x="152400" y="5118095"/>
            <a:ext cx="8077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Median </a:t>
            </a:r>
            <a:r>
              <a:rPr lang="en-US" sz="2400" dirty="0" smtClean="0"/>
              <a:t>house assessed </a:t>
            </a:r>
            <a:r>
              <a:rPr lang="en-US" sz="2400" dirty="0"/>
              <a:t>at </a:t>
            </a:r>
            <a:r>
              <a:rPr lang="en-US" sz="2400" dirty="0" smtClean="0"/>
              <a:t>$176,890 ($252,700 market</a:t>
            </a:r>
            <a:r>
              <a:rPr lang="en-US" sz="2400" dirty="0"/>
              <a:t>)</a:t>
            </a:r>
          </a:p>
          <a:p>
            <a:pPr algn="ctr"/>
            <a:r>
              <a:rPr lang="en-US" sz="2400" dirty="0"/>
              <a:t>Total proposed </a:t>
            </a:r>
            <a:r>
              <a:rPr lang="en-US" sz="2400" dirty="0" smtClean="0"/>
              <a:t>tax:  $5,763</a:t>
            </a:r>
          </a:p>
          <a:p>
            <a:pPr algn="ctr"/>
            <a:r>
              <a:rPr lang="en-US" sz="2400" dirty="0" smtClean="0"/>
              <a:t>A monthly increase of $21.08 from previous year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599"/>
            <a:ext cx="7620000" cy="3746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64008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400" dirty="0" smtClean="0"/>
              <a:t>Cost of Town Service on </a:t>
            </a:r>
            <a:br>
              <a:rPr lang="en-US" sz="4400" dirty="0" smtClean="0"/>
            </a:br>
            <a:r>
              <a:rPr lang="en-US" sz="4400" dirty="0" smtClean="0"/>
              <a:t>Median House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04800" y="5562600"/>
            <a:ext cx="800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 dirty="0" smtClean="0"/>
              <a:t>General Government share of bill </a:t>
            </a:r>
            <a:r>
              <a:rPr lang="en-US" sz="2000" dirty="0"/>
              <a:t>= </a:t>
            </a:r>
            <a:r>
              <a:rPr lang="en-US" sz="2000" dirty="0" smtClean="0"/>
              <a:t>$1,453 </a:t>
            </a:r>
            <a:r>
              <a:rPr lang="en-US" sz="2000" dirty="0"/>
              <a:t>of  </a:t>
            </a:r>
            <a:r>
              <a:rPr lang="en-US" sz="2000" dirty="0" smtClean="0"/>
              <a:t>$5,763 </a:t>
            </a:r>
            <a:r>
              <a:rPr lang="en-US" sz="2000" dirty="0"/>
              <a:t>total </a:t>
            </a:r>
            <a:endParaRPr lang="en-US" sz="2000" dirty="0" smtClean="0"/>
          </a:p>
          <a:p>
            <a:pPr algn="ctr"/>
            <a:r>
              <a:rPr lang="en-US" sz="2000" dirty="0" smtClean="0"/>
              <a:t>(25.2% </a:t>
            </a:r>
            <a:r>
              <a:rPr lang="en-US" sz="2000" dirty="0"/>
              <a:t>of total bill</a:t>
            </a:r>
            <a:r>
              <a:rPr lang="en-US" sz="2400" dirty="0"/>
              <a:t>)</a:t>
            </a: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70866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8056</TotalTime>
  <Words>1037</Words>
  <Application>Microsoft Office PowerPoint</Application>
  <PresentationFormat>On-screen Show (4:3)</PresentationFormat>
  <Paragraphs>180</Paragraphs>
  <Slides>16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Cambria</vt:lpstr>
      <vt:lpstr>Century Schoolbook</vt:lpstr>
      <vt:lpstr>Courier New</vt:lpstr>
      <vt:lpstr>Rockwell</vt:lpstr>
      <vt:lpstr>Times New Roman</vt:lpstr>
      <vt:lpstr>Wingdings</vt:lpstr>
      <vt:lpstr>Wingdings 2</vt:lpstr>
      <vt:lpstr>Adjacency</vt:lpstr>
      <vt:lpstr>Worksheet</vt:lpstr>
      <vt:lpstr>Town of Coventry Town Manager’s Proposed Budget FY 2022-2023 March 10, 2022   CHS Lecture Hall</vt:lpstr>
      <vt:lpstr>Highlights of Proposed Budget</vt:lpstr>
      <vt:lpstr>FY22 Budget Impacts on FY23</vt:lpstr>
      <vt:lpstr>PowerPoint Presentation</vt:lpstr>
      <vt:lpstr>Where is the change?</vt:lpstr>
      <vt:lpstr>Detail of Changes to Town Budget</vt:lpstr>
      <vt:lpstr>Where do we get our Revenue?</vt:lpstr>
      <vt:lpstr>Where the Money Goes (TAXES ON MEDIAN HOUSE)</vt:lpstr>
      <vt:lpstr>Cost of Town Service on  Median House</vt:lpstr>
      <vt:lpstr>Major Town Budget impacts</vt:lpstr>
      <vt:lpstr>Personnel Expense Changes</vt:lpstr>
      <vt:lpstr>Capital Budget Highlights</vt:lpstr>
      <vt:lpstr>Capital Projects</vt:lpstr>
      <vt:lpstr>Capital Projects (Continued)</vt:lpstr>
      <vt:lpstr>Debt Service</vt:lpstr>
      <vt:lpstr>Budget Vote!</vt:lpstr>
    </vt:vector>
  </TitlesOfParts>
  <Company>Town of Coventry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of Coventry Council’s Proposed Budget FY 2005-2006</dc:title>
  <dc:creator>John A Elsesser</dc:creator>
  <cp:lastModifiedBy>Amanda Backhaus</cp:lastModifiedBy>
  <cp:revision>381</cp:revision>
  <cp:lastPrinted>2022-03-07T22:13:10Z</cp:lastPrinted>
  <dcterms:created xsi:type="dcterms:W3CDTF">2005-04-19T19:13:38Z</dcterms:created>
  <dcterms:modified xsi:type="dcterms:W3CDTF">2022-04-08T17:28:41Z</dcterms:modified>
</cp:coreProperties>
</file>